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69" r:id="rId3"/>
    <p:sldMasterId id="2147483681" r:id="rId4"/>
    <p:sldMasterId id="2147483712" r:id="rId5"/>
  </p:sldMasterIdLst>
  <p:notesMasterIdLst>
    <p:notesMasterId r:id="rId44"/>
  </p:notesMasterIdLst>
  <p:sldIdLst>
    <p:sldId id="256" r:id="rId6"/>
    <p:sldId id="752" r:id="rId7"/>
    <p:sldId id="668" r:id="rId8"/>
    <p:sldId id="677" r:id="rId9"/>
    <p:sldId id="663" r:id="rId10"/>
    <p:sldId id="627" r:id="rId11"/>
    <p:sldId id="679" r:id="rId12"/>
    <p:sldId id="695" r:id="rId13"/>
    <p:sldId id="641" r:id="rId14"/>
    <p:sldId id="632" r:id="rId15"/>
    <p:sldId id="629" r:id="rId16"/>
    <p:sldId id="681" r:id="rId17"/>
    <p:sldId id="687" r:id="rId18"/>
    <p:sldId id="688" r:id="rId19"/>
    <p:sldId id="683" r:id="rId20"/>
    <p:sldId id="689" r:id="rId21"/>
    <p:sldId id="690" r:id="rId22"/>
    <p:sldId id="669" r:id="rId23"/>
    <p:sldId id="691" r:id="rId24"/>
    <p:sldId id="693" r:id="rId25"/>
    <p:sldId id="692" r:id="rId26"/>
    <p:sldId id="685" r:id="rId27"/>
    <p:sldId id="260" r:id="rId28"/>
    <p:sldId id="664" r:id="rId29"/>
    <p:sldId id="753" r:id="rId30"/>
    <p:sldId id="754" r:id="rId31"/>
    <p:sldId id="686" r:id="rId32"/>
    <p:sldId id="755" r:id="rId33"/>
    <p:sldId id="696" r:id="rId34"/>
    <p:sldId id="757" r:id="rId35"/>
    <p:sldId id="758" r:id="rId36"/>
    <p:sldId id="759" r:id="rId37"/>
    <p:sldId id="760" r:id="rId38"/>
    <p:sldId id="626" r:id="rId39"/>
    <p:sldId id="761" r:id="rId40"/>
    <p:sldId id="708" r:id="rId41"/>
    <p:sldId id="709" r:id="rId42"/>
    <p:sldId id="289"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ole, Callie" initials="PC" lastIdx="24" clrIdx="0">
    <p:extLst>
      <p:ext uri="{19B8F6BF-5375-455C-9EA6-DF929625EA0E}">
        <p15:presenceInfo xmlns:p15="http://schemas.microsoft.com/office/powerpoint/2012/main" userId="S::chp16@msstate.edu::7e98b968-485b-4575-ae55-f78f8c27a688" providerId="AD"/>
      </p:ext>
    </p:extLst>
  </p:cmAuthor>
  <p:cmAuthor id="2" name="Long, Lisa" initials="LL" lastIdx="51" clrIdx="1">
    <p:extLst>
      <p:ext uri="{19B8F6BF-5375-455C-9EA6-DF929625EA0E}">
        <p15:presenceInfo xmlns:p15="http://schemas.microsoft.com/office/powerpoint/2012/main" userId="S::lll148@msstate.edu::f22baf0b-127d-42eb-b4e7-2838b63da913" providerId="AD"/>
      </p:ext>
    </p:extLst>
  </p:cmAuthor>
  <p:cmAuthor id="3" name="lisa long" initials="ll" lastIdx="1" clrIdx="2">
    <p:extLst>
      <p:ext uri="{19B8F6BF-5375-455C-9EA6-DF929625EA0E}">
        <p15:presenceInfo xmlns:p15="http://schemas.microsoft.com/office/powerpoint/2012/main" userId="ef7b18349f09e8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6" autoAdjust="0"/>
    <p:restoredTop sz="45513" autoAdjust="0"/>
  </p:normalViewPr>
  <p:slideViewPr>
    <p:cSldViewPr snapToGrid="0">
      <p:cViewPr varScale="1">
        <p:scale>
          <a:sx n="41" d="100"/>
          <a:sy n="41" d="100"/>
        </p:scale>
        <p:origin x="2010"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2" Type="http://schemas.openxmlformats.org/officeDocument/2006/relationships/hyperlink" Target="https://secure-web.cisco.com/1KyMln2N9FjCEIEv1j-Oh8wNqVJqv2FK9n17eIiNC7wjl9UYDw7sw_30rkE1JZiHSIbwm2YD4ykQWpiMPabat3ja0rJNg85KVNEMGWHuvgpO6HaOKaiWShjFgnZlEl1oo3kvj37x2vJrrpoEhdVv6aSH735pZLgBQjX2fXYfPICbk99e1MJZxzxbfyws0wD_m2SUMerzQiQYy-K7JyOPAmqR2JcXyMfyZHqxVH4dQ0YyUEFl9evy7xT87Z4YcCqYRugYxDSSOcDokw2AX6FUJkemRZ7U68-FkBK04AqficoDDCOD5U3e6Rpeyj_b9jINn/https%3A%2F%2Fnam10.safelinks.protection.outlook.com%2F%3Furl%3Dhttps%253A%252F%252Fsecure-web.cisco.com%252F1Bdgzbot88O7UxPhW1Ahzd2KAHrrncMSz6dZCIegwbnX6owfrDSR0tJPfjLQeQSB3tXm_VsnB2ELU7bwVimbxoelFTKqu_gHNQxA-ObgZBaXZS7wFd7NFtP_li-IyCIh8Mk_TYbYeVAxcYGgTSiNjae1glIex9dcnFmthVy1LBkyirBScVLzw99GJLXB1tayw8KkqqhAw1UVJp4o94SO-GJHgkJDcbkuv2JM25clSD5h4Z5mGarAp8aTSc3A9n0uy-H8tpCM-ghije1gbtdjLfhfJ9IMvCqLjYZK5gFRdSx7y3yU45BRlHVKcw__4i_63%252Fhttps%25253A%25252F%25252Fnam10.safelinks.protection.outlook.com%25252F%25253Furl%25253Dhttp%2525253A%2525252F%2525252Fhrsa.gov%2525252F%252526data%25253D04%2525257C01%2525257Ckcmccurley%25252540umc.edu%2525257C0c7109e1b813438ea56308d93ca8c075%2525257C78a0681ef0be47e280498616858818a5%2525257C0%2525257C0%2525257C637607517744905112%2525257CUnknown%2525257CTWFpbGZsb3d8eyJWIjoiMC4wLjAwMDAiLCJQIjoiV2luMzIiLCJBTiI6Ik1haWwiLCJXVCI6Mn0%2525253D%2525257C1000%252526sdata%25253DiwCCtURnof90BZykx5tokAqMiPy0CxdV%2525252Bf5At5pMrms%2525253D%252526reserved%25253D0%26data%3D04%257C01%257Ckcmccurley%2540umc.edu%257Ca495dd3a58ee4461187808d93cb694a1%257C78a0681ef0be47e280498616858818a5%257C0%257C0%257C637607577152692916%257CUnknown%257CTWFpbGZsb3d8eyJWIjoiMC4wLjAwMDAiLCJQIjoiV2luMzIiLCJBTiI6Ik1haWwiLCJXVCI6Mn0%253D%257C1000%26sdata%3Dq9co5ki9uxEiPHToRlvMdmzVJDdmOyS81usAR5a6UWc%253D%26reserved%3D0" TargetMode="External"/><Relationship Id="rId1" Type="http://schemas.openxmlformats.org/officeDocument/2006/relationships/hyperlink" Target="https://secure-web.cisco.com/1umPKE26XPDOPGrzm8l9w71OZptKwOkMQ7ppmzVfLYVO6t_7Up6joJ8_ooYp0b5pBCKlMS2cDmtOEO5WbwpIrHP5KlcFGLinbLnrjl1hSoOiZAu2_1CvsIw4dwzFsCHVXXNQHyFBQ-X39OaQfFNquxpXu-V_usU6hhz_5sb3_zTKnarNjth9VFgKw4dSv6ft7vXeTnUKXDjnF4HqPL8NBbvAfHwKWkOgJzY38rrcCrmOFTw1w102ZZfT8Bii3ybekgOwZcrA5tfQBWfaxjDPTEjVyQK_i2_FqRBu0HgzAHPnUnNkrjZN7Smo5MuL1TTp0/https%3A%2F%2Fnam10.safelinks.protection.outlook.com%2F%3Furl%3Dhttps%253A%252F%252Fsecure-web.cisco.com%252F1lRxuD5cfeuFvImT7r657qs0edOlj1Yx0HydDFC5pUVHfKyrBLmESH20RYBQVuE-QzASbU-gpWe8Ejdh9O2ohGl8AmCLcz4jGrUFnFO54rJlEnY_CqkYvEE_LoKEPKjW4Vux5CJbS1QdWrLtIJhNQZKNSTfXqKFOk9gxxUA4fZKIXYY-lqIRX-Lto2s2HjgxgYV_6tdXJTQq_hlLxd5nWAZAGzL4to_5K7ADOl0TY_ZJsdmQZ1qD81LUPoYeCDCkJtOdgLdlM7NOnxr58geeb36mm4ZiA40yf9Lrc485h6XTfYJMXC2F9Yx2WdP664Syb%252Fhttps%25253A%25252F%25252Fnam10.safelinks.protection.outlook.com%25252F%25253Furl%25253Dhttps%2525253A%2525252F%2525252Fmississippithrive.com%2525252F%252526data%25253D04%2525257C01%2525257Ckcmccurley%25252540umc.edu%2525257C0c7109e1b813438ea56308d93ca8c075%2525257C78a0681ef0be47e280498616858818a5%2525257C0%2525257C0%2525257C637607517744895116%2525257CUnknown%2525257CTWFpbGZsb3d8eyJWIjoiMC4wLjAwMDAiLCJQIjoiV2luMzIiLCJBTiI6Ik1haWwiLCJXVCI6Mn0%2525253D%2525257C1000%252526sdata%25253DxfQtkdDzR7XT%2525252FZ3vNdAsUGwCniVi%2525252B1gEK7vcGerD4Yg%2525253D%252526reserved%25253D0%26data%3D04%257C01%257Ckcmccurley%2540umc.edu%257Ca495dd3a58ee4461187808d93cb694a1%257C78a0681ef0be47e280498616858818a5%257C0%257C0%257C637607577152692916%257CUnknown%257CTWFpbGZsb3d8eyJWIjoiMC4wLjAwMDAiLCJQIjoiV2luMzIiLCJBTiI6Ik1haWwiLCJXVCI6Mn0%253D%257C1000%26sdata%3D%252Bb6VY3BZttE%252FdhOIrudmcHBY3pDL9d59iRC95BL9TFo%253D%26reserved%3D0"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secure-web.cisco.com/1KyMln2N9FjCEIEv1j-Oh8wNqVJqv2FK9n17eIiNC7wjl9UYDw7sw_30rkE1JZiHSIbwm2YD4ykQWpiMPabat3ja0rJNg85KVNEMGWHuvgpO6HaOKaiWShjFgnZlEl1oo3kvj37x2vJrrpoEhdVv6aSH735pZLgBQjX2fXYfPICbk99e1MJZxzxbfyws0wD_m2SUMerzQiQYy-K7JyOPAmqR2JcXyMfyZHqxVH4dQ0YyUEFl9evy7xT87Z4YcCqYRugYxDSSOcDokw2AX6FUJkemRZ7U68-FkBK04AqficoDDCOD5U3e6Rpeyj_b9jINn/https%3A%2F%2Fnam10.safelinks.protection.outlook.com%2F%3Furl%3Dhttps%253A%252F%252Fsecure-web.cisco.com%252F1Bdgzbot88O7UxPhW1Ahzd2KAHrrncMSz6dZCIegwbnX6owfrDSR0tJPfjLQeQSB3tXm_VsnB2ELU7bwVimbxoelFTKqu_gHNQxA-ObgZBaXZS7wFd7NFtP_li-IyCIh8Mk_TYbYeVAxcYGgTSiNjae1glIex9dcnFmthVy1LBkyirBScVLzw99GJLXB1tayw8KkqqhAw1UVJp4o94SO-GJHgkJDcbkuv2JM25clSD5h4Z5mGarAp8aTSc3A9n0uy-H8tpCM-ghije1gbtdjLfhfJ9IMvCqLjYZK5gFRdSx7y3yU45BRlHVKcw__4i_63%252Fhttps%25253A%25252F%25252Fnam10.safelinks.protection.outlook.com%25252F%25253Furl%25253Dhttp%2525253A%2525252F%2525252Fhrsa.gov%2525252F%252526data%25253D04%2525257C01%2525257Ckcmccurley%25252540umc.edu%2525257C0c7109e1b813438ea56308d93ca8c075%2525257C78a0681ef0be47e280498616858818a5%2525257C0%2525257C0%2525257C637607517744905112%2525257CUnknown%2525257CTWFpbGZsb3d8eyJWIjoiMC4wLjAwMDAiLCJQIjoiV2luMzIiLCJBTiI6Ik1haWwiLCJXVCI6Mn0%2525253D%2525257C1000%252526sdata%25253DiwCCtURnof90BZykx5tokAqMiPy0CxdV%2525252Bf5At5pMrms%2525253D%252526reserved%25253D0%26data%3D04%257C01%257Ckcmccurley%2540umc.edu%257Ca495dd3a58ee4461187808d93cb694a1%257C78a0681ef0be47e280498616858818a5%257C0%257C0%257C637607577152692916%257CUnknown%257CTWFpbGZsb3d8eyJWIjoiMC4wLjAwMDAiLCJQIjoiV2luMzIiLCJBTiI6Ik1haWwiLCJXVCI6Mn0%253D%257C1000%26sdata%3Dq9co5ki9uxEiPHToRlvMdmzVJDdmOyS81usAR5a6UWc%253D%26reserved%3D0" TargetMode="External"/><Relationship Id="rId1" Type="http://schemas.openxmlformats.org/officeDocument/2006/relationships/hyperlink" Target="https://secure-web.cisco.com/1umPKE26XPDOPGrzm8l9w71OZptKwOkMQ7ppmzVfLYVO6t_7Up6joJ8_ooYp0b5pBCKlMS2cDmtOEO5WbwpIrHP5KlcFGLinbLnrjl1hSoOiZAu2_1CvsIw4dwzFsCHVXXNQHyFBQ-X39OaQfFNquxpXu-V_usU6hhz_5sb3_zTKnarNjth9VFgKw4dSv6ft7vXeTnUKXDjnF4HqPL8NBbvAfHwKWkOgJzY38rrcCrmOFTw1w102ZZfT8Bii3ybekgOwZcrA5tfQBWfaxjDPTEjVyQK_i2_FqRBu0HgzAHPnUnNkrjZN7Smo5MuL1TTp0/https%3A%2F%2Fnam10.safelinks.protection.outlook.com%2F%3Furl%3Dhttps%253A%252F%252Fsecure-web.cisco.com%252F1lRxuD5cfeuFvImT7r657qs0edOlj1Yx0HydDFC5pUVHfKyrBLmESH20RYBQVuE-QzASbU-gpWe8Ejdh9O2ohGl8AmCLcz4jGrUFnFO54rJlEnY_CqkYvEE_LoKEPKjW4Vux5CJbS1QdWrLtIJhNQZKNSTfXqKFOk9gxxUA4fZKIXYY-lqIRX-Lto2s2HjgxgYV_6tdXJTQq_hlLxd5nWAZAGzL4to_5K7ADOl0TY_ZJsdmQZ1qD81LUPoYeCDCkJtOdgLdlM7NOnxr58geeb36mm4ZiA40yf9Lrc485h6XTfYJMXC2F9Yx2WdP664Syb%252Fhttps%25253A%25252F%25252Fnam10.safelinks.protection.outlook.com%25252F%25253Furl%25253Dhttps%2525253A%2525252F%2525252Fmississippithrive.com%2525252F%252526data%25253D04%2525257C01%2525257Ckcmccurley%25252540umc.edu%2525257C0c7109e1b813438ea56308d93ca8c075%2525257C78a0681ef0be47e280498616858818a5%2525257C0%2525257C0%2525257C637607517744895116%2525257CUnknown%2525257CTWFpbGZsb3d8eyJWIjoiMC4wLjAwMDAiLCJQIjoiV2luMzIiLCJBTiI6Ik1haWwiLCJXVCI6Mn0%2525253D%2525257C1000%252526sdata%25253DxfQtkdDzR7XT%2525252FZ3vNdAsUGwCniVi%2525252B1gEK7vcGerD4Yg%2525253D%252526reserved%25253D0%26data%3D04%257C01%257Ckcmccurley%2540umc.edu%257Ca495dd3a58ee4461187808d93cb694a1%257C78a0681ef0be47e280498616858818a5%257C0%257C0%257C637607577152692916%257CUnknown%257CTWFpbGZsb3d8eyJWIjoiMC4wLjAwMDAiLCJQIjoiV2luMzIiLCJBTiI6Ik1haWwiLCJXVCI6Mn0%253D%257C1000%26sdata%3D%252Bb6VY3BZttE%252FdhOIrudmcHBY3pDL9d59iRC95BL9TFo%253D%26reserved%3D0"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6E549C-FF84-4F45-B0F1-AF63708BC85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9E16951-3825-4273-B052-E192E33866A4}">
      <dgm:prSet/>
      <dgm:spPr/>
      <dgm:t>
        <a:bodyPr/>
        <a:lstStyle/>
        <a:p>
          <a:r>
            <a:rPr lang="en-US" dirty="0">
              <a:solidFill>
                <a:schemeClr val="bg1"/>
              </a:solidFill>
            </a:rPr>
            <a:t>Content within this presentation was created by Mississippi Thrive! </a:t>
          </a:r>
          <a:r>
            <a:rPr lang="en-US" u="sng"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https://mississippithrive.com/</a:t>
          </a:r>
          <a:r>
            <a:rPr lang="en-US" dirty="0">
              <a:solidFill>
                <a:schemeClr val="bg1"/>
              </a:solidFill>
            </a:rPr>
            <a:t> a project of the University of Mississippi Medical Center’s (UMMC) Children’s of Mississippi and Mississippi State University’s Social Science Research Center (SSRC), funded by the Health Resources and Services Administration (HRSA) of the U.S. Department of Health and Human Services (HHS) as part of an award totaling $7,690,295 with 0 percent financed with non-governmental sources. The contents are those of the author(s) and do not necessarily represent the official views of, nor an endorsement, by HRSA, HHS, or the U.S. Government. For more information, please visit </a:t>
          </a:r>
          <a:r>
            <a:rPr lang="en-US" u="sng"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HRSA.gov</a:t>
          </a:r>
          <a:r>
            <a:rPr lang="en-US" dirty="0">
              <a:solidFill>
                <a:schemeClr val="bg1"/>
              </a:solidFill>
            </a:rPr>
            <a:t>.</a:t>
          </a:r>
        </a:p>
      </dgm:t>
    </dgm:pt>
    <dgm:pt modelId="{D3486540-CB75-4770-AA27-DF2FC9860F2F}" type="parTrans" cxnId="{0504A60A-FBF9-42CB-88FD-871C469364DB}">
      <dgm:prSet/>
      <dgm:spPr/>
      <dgm:t>
        <a:bodyPr/>
        <a:lstStyle/>
        <a:p>
          <a:endParaRPr lang="en-US"/>
        </a:p>
      </dgm:t>
    </dgm:pt>
    <dgm:pt modelId="{45485357-26B0-40C8-A4D4-B53FF75906D2}" type="sibTrans" cxnId="{0504A60A-FBF9-42CB-88FD-871C469364DB}">
      <dgm:prSet/>
      <dgm:spPr/>
      <dgm:t>
        <a:bodyPr/>
        <a:lstStyle/>
        <a:p>
          <a:endParaRPr lang="en-US"/>
        </a:p>
      </dgm:t>
    </dgm:pt>
    <dgm:pt modelId="{B1F40D9B-84A1-4095-B0A0-39DC173F7441}" type="pres">
      <dgm:prSet presAssocID="{BD6E549C-FF84-4F45-B0F1-AF63708BC858}" presName="linear" presStyleCnt="0">
        <dgm:presLayoutVars>
          <dgm:animLvl val="lvl"/>
          <dgm:resizeHandles val="exact"/>
        </dgm:presLayoutVars>
      </dgm:prSet>
      <dgm:spPr/>
    </dgm:pt>
    <dgm:pt modelId="{02F66E3A-0E20-4506-9F03-EE08FC70DD9D}" type="pres">
      <dgm:prSet presAssocID="{29E16951-3825-4273-B052-E192E33866A4}" presName="parentText" presStyleLbl="node1" presStyleIdx="0" presStyleCnt="1">
        <dgm:presLayoutVars>
          <dgm:chMax val="0"/>
          <dgm:bulletEnabled val="1"/>
        </dgm:presLayoutVars>
      </dgm:prSet>
      <dgm:spPr/>
    </dgm:pt>
  </dgm:ptLst>
  <dgm:cxnLst>
    <dgm:cxn modelId="{0504A60A-FBF9-42CB-88FD-871C469364DB}" srcId="{BD6E549C-FF84-4F45-B0F1-AF63708BC858}" destId="{29E16951-3825-4273-B052-E192E33866A4}" srcOrd="0" destOrd="0" parTransId="{D3486540-CB75-4770-AA27-DF2FC9860F2F}" sibTransId="{45485357-26B0-40C8-A4D4-B53FF75906D2}"/>
    <dgm:cxn modelId="{ECB5E48C-2434-4408-838E-4CB0B4D5CBD3}" type="presOf" srcId="{BD6E549C-FF84-4F45-B0F1-AF63708BC858}" destId="{B1F40D9B-84A1-4095-B0A0-39DC173F7441}" srcOrd="0" destOrd="0" presId="urn:microsoft.com/office/officeart/2005/8/layout/vList2"/>
    <dgm:cxn modelId="{83EC1BC9-1756-4AE4-B5D2-19D2EA3FDC23}" type="presOf" srcId="{29E16951-3825-4273-B052-E192E33866A4}" destId="{02F66E3A-0E20-4506-9F03-EE08FC70DD9D}" srcOrd="0" destOrd="0" presId="urn:microsoft.com/office/officeart/2005/8/layout/vList2"/>
    <dgm:cxn modelId="{70DD1108-0E47-440B-B870-E59AD1BE7EDE}" type="presParOf" srcId="{B1F40D9B-84A1-4095-B0A0-39DC173F7441}" destId="{02F66E3A-0E20-4506-9F03-EE08FC70DD9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AC2AE1-A8D1-416A-9A84-E5016A62C24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C7EB176-6798-42F8-A077-4F376CEE2E5E}">
      <dgm:prSet/>
      <dgm:spPr/>
      <dgm:t>
        <a:bodyPr/>
        <a:lstStyle/>
        <a:p>
          <a:r>
            <a:rPr lang="en-US"/>
            <a:t>Have conversations about skin color even when you’re not talking about racism or bias.</a:t>
          </a:r>
        </a:p>
      </dgm:t>
    </dgm:pt>
    <dgm:pt modelId="{5F932D42-3878-495D-B6CA-61A2880B05D5}" type="parTrans" cxnId="{E57F52C2-B78A-44A6-87A0-49D1AA2C9E11}">
      <dgm:prSet/>
      <dgm:spPr/>
      <dgm:t>
        <a:bodyPr/>
        <a:lstStyle/>
        <a:p>
          <a:endParaRPr lang="en-US"/>
        </a:p>
      </dgm:t>
    </dgm:pt>
    <dgm:pt modelId="{A9FB6E39-A78F-4978-B08C-41FBC550D8F8}" type="sibTrans" cxnId="{E57F52C2-B78A-44A6-87A0-49D1AA2C9E11}">
      <dgm:prSet/>
      <dgm:spPr/>
      <dgm:t>
        <a:bodyPr/>
        <a:lstStyle/>
        <a:p>
          <a:endParaRPr lang="en-US"/>
        </a:p>
      </dgm:t>
    </dgm:pt>
    <dgm:pt modelId="{F233D6FF-B530-4EE6-AA7B-0362BA1CD5C7}">
      <dgm:prSet/>
      <dgm:spPr/>
      <dgm:t>
        <a:bodyPr/>
        <a:lstStyle/>
        <a:p>
          <a:r>
            <a:rPr lang="en-US"/>
            <a:t>People of all skin colors can work to make things fair.</a:t>
          </a:r>
        </a:p>
      </dgm:t>
    </dgm:pt>
    <dgm:pt modelId="{D10DC825-23CE-4AEC-8898-50B091DF068D}" type="parTrans" cxnId="{CB733F7A-805F-41F6-BC53-78E5DDEDDD0E}">
      <dgm:prSet/>
      <dgm:spPr/>
      <dgm:t>
        <a:bodyPr/>
        <a:lstStyle/>
        <a:p>
          <a:endParaRPr lang="en-US"/>
        </a:p>
      </dgm:t>
    </dgm:pt>
    <dgm:pt modelId="{4F6CBF89-B9F8-4417-8298-ED42CBF58AB9}" type="sibTrans" cxnId="{CB733F7A-805F-41F6-BC53-78E5DDEDDD0E}">
      <dgm:prSet/>
      <dgm:spPr/>
      <dgm:t>
        <a:bodyPr/>
        <a:lstStyle/>
        <a:p>
          <a:endParaRPr lang="en-US"/>
        </a:p>
      </dgm:t>
    </dgm:pt>
    <dgm:pt modelId="{24D4713D-41D7-4DF3-A64D-43A0D0551184}">
      <dgm:prSet/>
      <dgm:spPr/>
      <dgm:t>
        <a:bodyPr/>
        <a:lstStyle/>
        <a:p>
          <a:r>
            <a:rPr lang="en-US"/>
            <a:t>We work against injustice all year long—not just during Black History Month! </a:t>
          </a:r>
        </a:p>
      </dgm:t>
    </dgm:pt>
    <dgm:pt modelId="{679819E1-F29C-4AAC-A8FC-67651109D95F}" type="parTrans" cxnId="{B6C39DD4-64BB-4E1D-8E13-48505E296776}">
      <dgm:prSet/>
      <dgm:spPr/>
      <dgm:t>
        <a:bodyPr/>
        <a:lstStyle/>
        <a:p>
          <a:endParaRPr lang="en-US"/>
        </a:p>
      </dgm:t>
    </dgm:pt>
    <dgm:pt modelId="{7DB7D5EE-DA41-439B-B789-13458E2CA157}" type="sibTrans" cxnId="{B6C39DD4-64BB-4E1D-8E13-48505E296776}">
      <dgm:prSet/>
      <dgm:spPr/>
      <dgm:t>
        <a:bodyPr/>
        <a:lstStyle/>
        <a:p>
          <a:endParaRPr lang="en-US"/>
        </a:p>
      </dgm:t>
    </dgm:pt>
    <dgm:pt modelId="{405C2A73-FDC9-4E0A-8B19-AA9BD129F969}">
      <dgm:prSet/>
      <dgm:spPr/>
      <dgm:t>
        <a:bodyPr/>
        <a:lstStyle/>
        <a:p>
          <a:r>
            <a:rPr lang="en-US"/>
            <a:t>Teach about people as human beings long before teaching about their oppression.</a:t>
          </a:r>
        </a:p>
      </dgm:t>
    </dgm:pt>
    <dgm:pt modelId="{D2AEA75B-67E4-4FC9-A1BD-FA59344CA820}" type="parTrans" cxnId="{27E82799-910B-4B60-9151-A901CC5C4AA7}">
      <dgm:prSet/>
      <dgm:spPr/>
      <dgm:t>
        <a:bodyPr/>
        <a:lstStyle/>
        <a:p>
          <a:endParaRPr lang="en-US"/>
        </a:p>
      </dgm:t>
    </dgm:pt>
    <dgm:pt modelId="{FC343FF3-197F-4B2D-85F4-64CEF0FFAA08}" type="sibTrans" cxnId="{27E82799-910B-4B60-9151-A901CC5C4AA7}">
      <dgm:prSet/>
      <dgm:spPr/>
      <dgm:t>
        <a:bodyPr/>
        <a:lstStyle/>
        <a:p>
          <a:endParaRPr lang="en-US"/>
        </a:p>
      </dgm:t>
    </dgm:pt>
    <dgm:pt modelId="{458B4F1D-BB32-4F92-A7E3-76CB59A6B7A3}">
      <dgm:prSet/>
      <dgm:spPr/>
      <dgm:t>
        <a:bodyPr/>
        <a:lstStyle/>
        <a:p>
          <a:r>
            <a:rPr lang="en-US"/>
            <a:t>Read at least 3 stories about the group where they are simply discussed as people before introducing on injustice </a:t>
          </a:r>
        </a:p>
      </dgm:t>
    </dgm:pt>
    <dgm:pt modelId="{17A9FFE0-F6AE-4B4E-A4A5-87B25795E6DB}" type="parTrans" cxnId="{2D9C686F-AF4A-4399-88B0-976899F5148B}">
      <dgm:prSet/>
      <dgm:spPr/>
      <dgm:t>
        <a:bodyPr/>
        <a:lstStyle/>
        <a:p>
          <a:endParaRPr lang="en-US"/>
        </a:p>
      </dgm:t>
    </dgm:pt>
    <dgm:pt modelId="{29D4298A-166A-42F8-83C5-CE702C30B477}" type="sibTrans" cxnId="{2D9C686F-AF4A-4399-88B0-976899F5148B}">
      <dgm:prSet/>
      <dgm:spPr/>
      <dgm:t>
        <a:bodyPr/>
        <a:lstStyle/>
        <a:p>
          <a:endParaRPr lang="en-US"/>
        </a:p>
      </dgm:t>
    </dgm:pt>
    <dgm:pt modelId="{99CF1E49-9F30-4ECF-A376-FE59FE35BCFE}" type="pres">
      <dgm:prSet presAssocID="{40AC2AE1-A8D1-416A-9A84-E5016A62C243}" presName="linear" presStyleCnt="0">
        <dgm:presLayoutVars>
          <dgm:animLvl val="lvl"/>
          <dgm:resizeHandles val="exact"/>
        </dgm:presLayoutVars>
      </dgm:prSet>
      <dgm:spPr/>
    </dgm:pt>
    <dgm:pt modelId="{3FCE0F69-4AB2-443A-9710-53113CED8A0A}" type="pres">
      <dgm:prSet presAssocID="{CC7EB176-6798-42F8-A077-4F376CEE2E5E}" presName="parentText" presStyleLbl="node1" presStyleIdx="0" presStyleCnt="5">
        <dgm:presLayoutVars>
          <dgm:chMax val="0"/>
          <dgm:bulletEnabled val="1"/>
        </dgm:presLayoutVars>
      </dgm:prSet>
      <dgm:spPr/>
    </dgm:pt>
    <dgm:pt modelId="{BAD8DA81-F636-4A07-85E5-E7A97C738328}" type="pres">
      <dgm:prSet presAssocID="{A9FB6E39-A78F-4978-B08C-41FBC550D8F8}" presName="spacer" presStyleCnt="0"/>
      <dgm:spPr/>
    </dgm:pt>
    <dgm:pt modelId="{2B767445-5261-4728-BD3B-7685AACBC3D7}" type="pres">
      <dgm:prSet presAssocID="{F233D6FF-B530-4EE6-AA7B-0362BA1CD5C7}" presName="parentText" presStyleLbl="node1" presStyleIdx="1" presStyleCnt="5">
        <dgm:presLayoutVars>
          <dgm:chMax val="0"/>
          <dgm:bulletEnabled val="1"/>
        </dgm:presLayoutVars>
      </dgm:prSet>
      <dgm:spPr/>
    </dgm:pt>
    <dgm:pt modelId="{26BF1407-C713-49D3-A151-5803CE242E09}" type="pres">
      <dgm:prSet presAssocID="{4F6CBF89-B9F8-4417-8298-ED42CBF58AB9}" presName="spacer" presStyleCnt="0"/>
      <dgm:spPr/>
    </dgm:pt>
    <dgm:pt modelId="{009005B0-4722-41EA-804B-4051A95A0ABC}" type="pres">
      <dgm:prSet presAssocID="{24D4713D-41D7-4DF3-A64D-43A0D0551184}" presName="parentText" presStyleLbl="node1" presStyleIdx="2" presStyleCnt="5">
        <dgm:presLayoutVars>
          <dgm:chMax val="0"/>
          <dgm:bulletEnabled val="1"/>
        </dgm:presLayoutVars>
      </dgm:prSet>
      <dgm:spPr/>
    </dgm:pt>
    <dgm:pt modelId="{930C9748-6D81-4BE7-8395-B12C90A6E710}" type="pres">
      <dgm:prSet presAssocID="{7DB7D5EE-DA41-439B-B789-13458E2CA157}" presName="spacer" presStyleCnt="0"/>
      <dgm:spPr/>
    </dgm:pt>
    <dgm:pt modelId="{0EF2F657-E858-44CE-A290-5694759D9B59}" type="pres">
      <dgm:prSet presAssocID="{405C2A73-FDC9-4E0A-8B19-AA9BD129F969}" presName="parentText" presStyleLbl="node1" presStyleIdx="3" presStyleCnt="5">
        <dgm:presLayoutVars>
          <dgm:chMax val="0"/>
          <dgm:bulletEnabled val="1"/>
        </dgm:presLayoutVars>
      </dgm:prSet>
      <dgm:spPr/>
    </dgm:pt>
    <dgm:pt modelId="{96B4F6B0-2866-4402-A67D-77A59DDDA9E9}" type="pres">
      <dgm:prSet presAssocID="{FC343FF3-197F-4B2D-85F4-64CEF0FFAA08}" presName="spacer" presStyleCnt="0"/>
      <dgm:spPr/>
    </dgm:pt>
    <dgm:pt modelId="{93B540AF-4EA9-48DD-B4D1-676DB9A74A8D}" type="pres">
      <dgm:prSet presAssocID="{458B4F1D-BB32-4F92-A7E3-76CB59A6B7A3}" presName="parentText" presStyleLbl="node1" presStyleIdx="4" presStyleCnt="5">
        <dgm:presLayoutVars>
          <dgm:chMax val="0"/>
          <dgm:bulletEnabled val="1"/>
        </dgm:presLayoutVars>
      </dgm:prSet>
      <dgm:spPr/>
    </dgm:pt>
  </dgm:ptLst>
  <dgm:cxnLst>
    <dgm:cxn modelId="{8D261362-0D1F-4F34-98BE-7ABF473B42A8}" type="presOf" srcId="{458B4F1D-BB32-4F92-A7E3-76CB59A6B7A3}" destId="{93B540AF-4EA9-48DD-B4D1-676DB9A74A8D}" srcOrd="0" destOrd="0" presId="urn:microsoft.com/office/officeart/2005/8/layout/vList2"/>
    <dgm:cxn modelId="{C7035344-4740-414A-83A0-AA681D2B6D08}" type="presOf" srcId="{CC7EB176-6798-42F8-A077-4F376CEE2E5E}" destId="{3FCE0F69-4AB2-443A-9710-53113CED8A0A}" srcOrd="0" destOrd="0" presId="urn:microsoft.com/office/officeart/2005/8/layout/vList2"/>
    <dgm:cxn modelId="{2D9C686F-AF4A-4399-88B0-976899F5148B}" srcId="{40AC2AE1-A8D1-416A-9A84-E5016A62C243}" destId="{458B4F1D-BB32-4F92-A7E3-76CB59A6B7A3}" srcOrd="4" destOrd="0" parTransId="{17A9FFE0-F6AE-4B4E-A4A5-87B25795E6DB}" sibTransId="{29D4298A-166A-42F8-83C5-CE702C30B477}"/>
    <dgm:cxn modelId="{4002C16F-FFBE-4EDB-857D-9B75837523C6}" type="presOf" srcId="{40AC2AE1-A8D1-416A-9A84-E5016A62C243}" destId="{99CF1E49-9F30-4ECF-A376-FE59FE35BCFE}" srcOrd="0" destOrd="0" presId="urn:microsoft.com/office/officeart/2005/8/layout/vList2"/>
    <dgm:cxn modelId="{CB733F7A-805F-41F6-BC53-78E5DDEDDD0E}" srcId="{40AC2AE1-A8D1-416A-9A84-E5016A62C243}" destId="{F233D6FF-B530-4EE6-AA7B-0362BA1CD5C7}" srcOrd="1" destOrd="0" parTransId="{D10DC825-23CE-4AEC-8898-50B091DF068D}" sibTransId="{4F6CBF89-B9F8-4417-8298-ED42CBF58AB9}"/>
    <dgm:cxn modelId="{27E82799-910B-4B60-9151-A901CC5C4AA7}" srcId="{40AC2AE1-A8D1-416A-9A84-E5016A62C243}" destId="{405C2A73-FDC9-4E0A-8B19-AA9BD129F969}" srcOrd="3" destOrd="0" parTransId="{D2AEA75B-67E4-4FC9-A1BD-FA59344CA820}" sibTransId="{FC343FF3-197F-4B2D-85F4-64CEF0FFAA08}"/>
    <dgm:cxn modelId="{C4DD779D-3A80-46F9-999D-5F46E1B42A97}" type="presOf" srcId="{405C2A73-FDC9-4E0A-8B19-AA9BD129F969}" destId="{0EF2F657-E858-44CE-A290-5694759D9B59}" srcOrd="0" destOrd="0" presId="urn:microsoft.com/office/officeart/2005/8/layout/vList2"/>
    <dgm:cxn modelId="{E66323BC-F5F6-400E-8D03-7DAD190A7742}" type="presOf" srcId="{24D4713D-41D7-4DF3-A64D-43A0D0551184}" destId="{009005B0-4722-41EA-804B-4051A95A0ABC}" srcOrd="0" destOrd="0" presId="urn:microsoft.com/office/officeart/2005/8/layout/vList2"/>
    <dgm:cxn modelId="{E57F52C2-B78A-44A6-87A0-49D1AA2C9E11}" srcId="{40AC2AE1-A8D1-416A-9A84-E5016A62C243}" destId="{CC7EB176-6798-42F8-A077-4F376CEE2E5E}" srcOrd="0" destOrd="0" parTransId="{5F932D42-3878-495D-B6CA-61A2880B05D5}" sibTransId="{A9FB6E39-A78F-4978-B08C-41FBC550D8F8}"/>
    <dgm:cxn modelId="{034E4BC5-70E1-432C-A5F8-259617095A43}" type="presOf" srcId="{F233D6FF-B530-4EE6-AA7B-0362BA1CD5C7}" destId="{2B767445-5261-4728-BD3B-7685AACBC3D7}" srcOrd="0" destOrd="0" presId="urn:microsoft.com/office/officeart/2005/8/layout/vList2"/>
    <dgm:cxn modelId="{B6C39DD4-64BB-4E1D-8E13-48505E296776}" srcId="{40AC2AE1-A8D1-416A-9A84-E5016A62C243}" destId="{24D4713D-41D7-4DF3-A64D-43A0D0551184}" srcOrd="2" destOrd="0" parTransId="{679819E1-F29C-4AAC-A8FC-67651109D95F}" sibTransId="{7DB7D5EE-DA41-439B-B789-13458E2CA157}"/>
    <dgm:cxn modelId="{166740B0-3DF8-4F29-B87E-42EE41CE9653}" type="presParOf" srcId="{99CF1E49-9F30-4ECF-A376-FE59FE35BCFE}" destId="{3FCE0F69-4AB2-443A-9710-53113CED8A0A}" srcOrd="0" destOrd="0" presId="urn:microsoft.com/office/officeart/2005/8/layout/vList2"/>
    <dgm:cxn modelId="{171459F2-CF83-4F8D-B148-A123F84E3C96}" type="presParOf" srcId="{99CF1E49-9F30-4ECF-A376-FE59FE35BCFE}" destId="{BAD8DA81-F636-4A07-85E5-E7A97C738328}" srcOrd="1" destOrd="0" presId="urn:microsoft.com/office/officeart/2005/8/layout/vList2"/>
    <dgm:cxn modelId="{D9E47E8E-0F6D-49CB-89AD-8D0F4DDF4CFA}" type="presParOf" srcId="{99CF1E49-9F30-4ECF-A376-FE59FE35BCFE}" destId="{2B767445-5261-4728-BD3B-7685AACBC3D7}" srcOrd="2" destOrd="0" presId="urn:microsoft.com/office/officeart/2005/8/layout/vList2"/>
    <dgm:cxn modelId="{486F5F75-F4DD-4C79-8AC3-A088DBD87E2E}" type="presParOf" srcId="{99CF1E49-9F30-4ECF-A376-FE59FE35BCFE}" destId="{26BF1407-C713-49D3-A151-5803CE242E09}" srcOrd="3" destOrd="0" presId="urn:microsoft.com/office/officeart/2005/8/layout/vList2"/>
    <dgm:cxn modelId="{106C6A6C-2B96-4394-904C-3A9C47F06140}" type="presParOf" srcId="{99CF1E49-9F30-4ECF-A376-FE59FE35BCFE}" destId="{009005B0-4722-41EA-804B-4051A95A0ABC}" srcOrd="4" destOrd="0" presId="urn:microsoft.com/office/officeart/2005/8/layout/vList2"/>
    <dgm:cxn modelId="{76BD7696-74E9-4A76-98E7-EDDAD9E5B962}" type="presParOf" srcId="{99CF1E49-9F30-4ECF-A376-FE59FE35BCFE}" destId="{930C9748-6D81-4BE7-8395-B12C90A6E710}" srcOrd="5" destOrd="0" presId="urn:microsoft.com/office/officeart/2005/8/layout/vList2"/>
    <dgm:cxn modelId="{4D1A148A-2D82-4A4A-9782-8233C31B4A7B}" type="presParOf" srcId="{99CF1E49-9F30-4ECF-A376-FE59FE35BCFE}" destId="{0EF2F657-E858-44CE-A290-5694759D9B59}" srcOrd="6" destOrd="0" presId="urn:microsoft.com/office/officeart/2005/8/layout/vList2"/>
    <dgm:cxn modelId="{F946EC4F-BF4B-4797-A9E1-5DBFEA8A2B48}" type="presParOf" srcId="{99CF1E49-9F30-4ECF-A376-FE59FE35BCFE}" destId="{96B4F6B0-2866-4402-A67D-77A59DDDA9E9}" srcOrd="7" destOrd="0" presId="urn:microsoft.com/office/officeart/2005/8/layout/vList2"/>
    <dgm:cxn modelId="{EBB23892-51BF-4216-A167-D028B8F43EB5}" type="presParOf" srcId="{99CF1E49-9F30-4ECF-A376-FE59FE35BCFE}" destId="{93B540AF-4EA9-48DD-B4D1-676DB9A74A8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DE8FF9-FEA4-4491-A1BB-8E9A6E70A94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DE76089-82A2-4356-9B2A-D1C0C4F3D84A}">
      <dgm:prSet/>
      <dgm:spPr/>
      <dgm:t>
        <a:bodyPr/>
        <a:lstStyle/>
        <a:p>
          <a:r>
            <a:rPr lang="en-US"/>
            <a:t>How diverse are the books in your classroom library? </a:t>
          </a:r>
        </a:p>
      </dgm:t>
    </dgm:pt>
    <dgm:pt modelId="{DCB8C3A0-CDBA-480B-B623-6EB4A861E103}" type="parTrans" cxnId="{ECC2A61A-508D-4FAB-A0BD-6EDEF9BC7D95}">
      <dgm:prSet/>
      <dgm:spPr/>
      <dgm:t>
        <a:bodyPr/>
        <a:lstStyle/>
        <a:p>
          <a:endParaRPr lang="en-US"/>
        </a:p>
      </dgm:t>
    </dgm:pt>
    <dgm:pt modelId="{221B70C1-04D5-454E-8395-A21966AC3ED6}" type="sibTrans" cxnId="{ECC2A61A-508D-4FAB-A0BD-6EDEF9BC7D95}">
      <dgm:prSet/>
      <dgm:spPr/>
      <dgm:t>
        <a:bodyPr/>
        <a:lstStyle/>
        <a:p>
          <a:endParaRPr lang="en-US"/>
        </a:p>
      </dgm:t>
    </dgm:pt>
    <dgm:pt modelId="{E4EABB74-EAA9-45EF-AF5F-CF726FD2613D}">
      <dgm:prSet/>
      <dgm:spPr/>
      <dgm:t>
        <a:bodyPr/>
        <a:lstStyle/>
        <a:p>
          <a:r>
            <a:rPr lang="en-US"/>
            <a:t>How well does the literature in your classroom library reflect your students’ identities?</a:t>
          </a:r>
        </a:p>
      </dgm:t>
    </dgm:pt>
    <dgm:pt modelId="{34741A0F-7A45-4A90-AAE3-3261CE8C339D}" type="parTrans" cxnId="{77017648-9179-4C1C-AEA6-AEE6E6882D73}">
      <dgm:prSet/>
      <dgm:spPr/>
      <dgm:t>
        <a:bodyPr/>
        <a:lstStyle/>
        <a:p>
          <a:endParaRPr lang="en-US"/>
        </a:p>
      </dgm:t>
    </dgm:pt>
    <dgm:pt modelId="{3C28725F-BB23-4F94-A8F6-CA9FAEC2E787}" type="sibTrans" cxnId="{77017648-9179-4C1C-AEA6-AEE6E6882D73}">
      <dgm:prSet/>
      <dgm:spPr/>
      <dgm:t>
        <a:bodyPr/>
        <a:lstStyle/>
        <a:p>
          <a:endParaRPr lang="en-US"/>
        </a:p>
      </dgm:t>
    </dgm:pt>
    <dgm:pt modelId="{D46B741D-6F69-416D-90EE-AE3BB611B258}">
      <dgm:prSet/>
      <dgm:spPr/>
      <dgm:t>
        <a:bodyPr/>
        <a:lstStyle/>
        <a:p>
          <a:r>
            <a:rPr lang="en-US"/>
            <a:t>Do your students see themselves in your classroom library?</a:t>
          </a:r>
        </a:p>
      </dgm:t>
    </dgm:pt>
    <dgm:pt modelId="{7C406FCF-D52A-4C0A-8FA4-52BA391B2977}" type="parTrans" cxnId="{4CE50B27-901F-4298-AC7C-578C6DEEB5BB}">
      <dgm:prSet/>
      <dgm:spPr/>
      <dgm:t>
        <a:bodyPr/>
        <a:lstStyle/>
        <a:p>
          <a:endParaRPr lang="en-US"/>
        </a:p>
      </dgm:t>
    </dgm:pt>
    <dgm:pt modelId="{FBCD5A52-DF5A-4437-AE23-1D32242601D2}" type="sibTrans" cxnId="{4CE50B27-901F-4298-AC7C-578C6DEEB5BB}">
      <dgm:prSet/>
      <dgm:spPr/>
      <dgm:t>
        <a:bodyPr/>
        <a:lstStyle/>
        <a:p>
          <a:endParaRPr lang="en-US"/>
        </a:p>
      </dgm:t>
    </dgm:pt>
    <dgm:pt modelId="{5A7DB86D-1D0E-41BA-B684-2B180E6FD699}" type="pres">
      <dgm:prSet presAssocID="{D4DE8FF9-FEA4-4491-A1BB-8E9A6E70A94E}" presName="linear" presStyleCnt="0">
        <dgm:presLayoutVars>
          <dgm:animLvl val="lvl"/>
          <dgm:resizeHandles val="exact"/>
        </dgm:presLayoutVars>
      </dgm:prSet>
      <dgm:spPr/>
    </dgm:pt>
    <dgm:pt modelId="{C4009601-713F-456C-B450-8F0A75D1365E}" type="pres">
      <dgm:prSet presAssocID="{3DE76089-82A2-4356-9B2A-D1C0C4F3D84A}" presName="parentText" presStyleLbl="node1" presStyleIdx="0" presStyleCnt="3">
        <dgm:presLayoutVars>
          <dgm:chMax val="0"/>
          <dgm:bulletEnabled val="1"/>
        </dgm:presLayoutVars>
      </dgm:prSet>
      <dgm:spPr/>
    </dgm:pt>
    <dgm:pt modelId="{A87AF4FD-C546-4C18-B396-3315B84259D8}" type="pres">
      <dgm:prSet presAssocID="{221B70C1-04D5-454E-8395-A21966AC3ED6}" presName="spacer" presStyleCnt="0"/>
      <dgm:spPr/>
    </dgm:pt>
    <dgm:pt modelId="{0188B38F-8C76-46A1-A833-520F586D316F}" type="pres">
      <dgm:prSet presAssocID="{E4EABB74-EAA9-45EF-AF5F-CF726FD2613D}" presName="parentText" presStyleLbl="node1" presStyleIdx="1" presStyleCnt="3">
        <dgm:presLayoutVars>
          <dgm:chMax val="0"/>
          <dgm:bulletEnabled val="1"/>
        </dgm:presLayoutVars>
      </dgm:prSet>
      <dgm:spPr/>
    </dgm:pt>
    <dgm:pt modelId="{A2398FBD-E879-4BCA-9A73-992095877FCD}" type="pres">
      <dgm:prSet presAssocID="{3C28725F-BB23-4F94-A8F6-CA9FAEC2E787}" presName="spacer" presStyleCnt="0"/>
      <dgm:spPr/>
    </dgm:pt>
    <dgm:pt modelId="{89116604-35A4-411B-9125-6DE1BCE11B21}" type="pres">
      <dgm:prSet presAssocID="{D46B741D-6F69-416D-90EE-AE3BB611B258}" presName="parentText" presStyleLbl="node1" presStyleIdx="2" presStyleCnt="3">
        <dgm:presLayoutVars>
          <dgm:chMax val="0"/>
          <dgm:bulletEnabled val="1"/>
        </dgm:presLayoutVars>
      </dgm:prSet>
      <dgm:spPr/>
    </dgm:pt>
  </dgm:ptLst>
  <dgm:cxnLst>
    <dgm:cxn modelId="{42B27300-5C94-4B1F-948E-36344951B024}" type="presOf" srcId="{3DE76089-82A2-4356-9B2A-D1C0C4F3D84A}" destId="{C4009601-713F-456C-B450-8F0A75D1365E}" srcOrd="0" destOrd="0" presId="urn:microsoft.com/office/officeart/2005/8/layout/vList2"/>
    <dgm:cxn modelId="{ECC2A61A-508D-4FAB-A0BD-6EDEF9BC7D95}" srcId="{D4DE8FF9-FEA4-4491-A1BB-8E9A6E70A94E}" destId="{3DE76089-82A2-4356-9B2A-D1C0C4F3D84A}" srcOrd="0" destOrd="0" parTransId="{DCB8C3A0-CDBA-480B-B623-6EB4A861E103}" sibTransId="{221B70C1-04D5-454E-8395-A21966AC3ED6}"/>
    <dgm:cxn modelId="{0A3C801C-B9B7-48CF-B961-1C1F1FA0DB57}" type="presOf" srcId="{D46B741D-6F69-416D-90EE-AE3BB611B258}" destId="{89116604-35A4-411B-9125-6DE1BCE11B21}" srcOrd="0" destOrd="0" presId="urn:microsoft.com/office/officeart/2005/8/layout/vList2"/>
    <dgm:cxn modelId="{4CE50B27-901F-4298-AC7C-578C6DEEB5BB}" srcId="{D4DE8FF9-FEA4-4491-A1BB-8E9A6E70A94E}" destId="{D46B741D-6F69-416D-90EE-AE3BB611B258}" srcOrd="2" destOrd="0" parTransId="{7C406FCF-D52A-4C0A-8FA4-52BA391B2977}" sibTransId="{FBCD5A52-DF5A-4437-AE23-1D32242601D2}"/>
    <dgm:cxn modelId="{55DC605D-7D89-43E0-B65D-65181134E86A}" type="presOf" srcId="{D4DE8FF9-FEA4-4491-A1BB-8E9A6E70A94E}" destId="{5A7DB86D-1D0E-41BA-B684-2B180E6FD699}" srcOrd="0" destOrd="0" presId="urn:microsoft.com/office/officeart/2005/8/layout/vList2"/>
    <dgm:cxn modelId="{77017648-9179-4C1C-AEA6-AEE6E6882D73}" srcId="{D4DE8FF9-FEA4-4491-A1BB-8E9A6E70A94E}" destId="{E4EABB74-EAA9-45EF-AF5F-CF726FD2613D}" srcOrd="1" destOrd="0" parTransId="{34741A0F-7A45-4A90-AAE3-3261CE8C339D}" sibTransId="{3C28725F-BB23-4F94-A8F6-CA9FAEC2E787}"/>
    <dgm:cxn modelId="{88084AE3-3D0F-427E-BC0D-5A2C427DB5C6}" type="presOf" srcId="{E4EABB74-EAA9-45EF-AF5F-CF726FD2613D}" destId="{0188B38F-8C76-46A1-A833-520F586D316F}" srcOrd="0" destOrd="0" presId="urn:microsoft.com/office/officeart/2005/8/layout/vList2"/>
    <dgm:cxn modelId="{70D9C3B7-0166-41D1-8044-DF9BAF8A045B}" type="presParOf" srcId="{5A7DB86D-1D0E-41BA-B684-2B180E6FD699}" destId="{C4009601-713F-456C-B450-8F0A75D1365E}" srcOrd="0" destOrd="0" presId="urn:microsoft.com/office/officeart/2005/8/layout/vList2"/>
    <dgm:cxn modelId="{0F6BBBF2-1B02-476C-849B-C100E80ED644}" type="presParOf" srcId="{5A7DB86D-1D0E-41BA-B684-2B180E6FD699}" destId="{A87AF4FD-C546-4C18-B396-3315B84259D8}" srcOrd="1" destOrd="0" presId="urn:microsoft.com/office/officeart/2005/8/layout/vList2"/>
    <dgm:cxn modelId="{16017919-86F8-43D8-91B5-ED50FA7DA49E}" type="presParOf" srcId="{5A7DB86D-1D0E-41BA-B684-2B180E6FD699}" destId="{0188B38F-8C76-46A1-A833-520F586D316F}" srcOrd="2" destOrd="0" presId="urn:microsoft.com/office/officeart/2005/8/layout/vList2"/>
    <dgm:cxn modelId="{0BE49DE2-AB97-4DF3-B62C-B99EE60C468E}" type="presParOf" srcId="{5A7DB86D-1D0E-41BA-B684-2B180E6FD699}" destId="{A2398FBD-E879-4BCA-9A73-992095877FCD}" srcOrd="3" destOrd="0" presId="urn:microsoft.com/office/officeart/2005/8/layout/vList2"/>
    <dgm:cxn modelId="{9EE5BF08-08E0-4640-80CC-790811E571F6}" type="presParOf" srcId="{5A7DB86D-1D0E-41BA-B684-2B180E6FD699}" destId="{89116604-35A4-411B-9125-6DE1BCE11B2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39DA62-7E72-425B-AC2D-A53339436FA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1AC0E0-6F01-42C4-90ED-549C1023BBAA}">
      <dgm:prSet/>
      <dgm:spPr/>
      <dgm:t>
        <a:bodyPr/>
        <a:lstStyle/>
        <a:p>
          <a:r>
            <a:rPr lang="en-US"/>
            <a:t>Sort your books!</a:t>
          </a:r>
        </a:p>
      </dgm:t>
    </dgm:pt>
    <dgm:pt modelId="{CA7249E3-D80C-49DC-8FF0-E19EE0AB933E}" type="parTrans" cxnId="{445D3BE6-D88F-4428-9FD0-2F45DDB0AF3E}">
      <dgm:prSet/>
      <dgm:spPr/>
      <dgm:t>
        <a:bodyPr/>
        <a:lstStyle/>
        <a:p>
          <a:endParaRPr lang="en-US"/>
        </a:p>
      </dgm:t>
    </dgm:pt>
    <dgm:pt modelId="{9147DD63-F347-468C-9FFA-5E9E1608566D}" type="sibTrans" cxnId="{445D3BE6-D88F-4428-9FD0-2F45DDB0AF3E}">
      <dgm:prSet/>
      <dgm:spPr/>
      <dgm:t>
        <a:bodyPr/>
        <a:lstStyle/>
        <a:p>
          <a:endParaRPr lang="en-US"/>
        </a:p>
      </dgm:t>
    </dgm:pt>
    <dgm:pt modelId="{14A7C4F6-1CAC-42B8-8484-EB15A1416DBA}">
      <dgm:prSet/>
      <dgm:spPr/>
      <dgm:t>
        <a:bodyPr/>
        <a:lstStyle/>
        <a:p>
          <a:r>
            <a:rPr lang="en-US" b="1" dirty="0"/>
            <a:t>How do book characters compare </a:t>
          </a:r>
          <a:r>
            <a:rPr lang="en-US" dirty="0"/>
            <a:t>with students’ identifies (gender, race, income, family, and ability)?</a:t>
          </a:r>
        </a:p>
      </dgm:t>
    </dgm:pt>
    <dgm:pt modelId="{45635777-739E-4D06-9706-2D1099FD2D44}" type="parTrans" cxnId="{A37582A4-C164-4436-9591-1EC3211D96AB}">
      <dgm:prSet/>
      <dgm:spPr/>
      <dgm:t>
        <a:bodyPr/>
        <a:lstStyle/>
        <a:p>
          <a:endParaRPr lang="en-US"/>
        </a:p>
      </dgm:t>
    </dgm:pt>
    <dgm:pt modelId="{FA3E9222-F592-453C-96AB-25F0E51F5F52}" type="sibTrans" cxnId="{A37582A4-C164-4436-9591-1EC3211D96AB}">
      <dgm:prSet/>
      <dgm:spPr/>
      <dgm:t>
        <a:bodyPr/>
        <a:lstStyle/>
        <a:p>
          <a:endParaRPr lang="en-US"/>
        </a:p>
      </dgm:t>
    </dgm:pt>
    <dgm:pt modelId="{19D2ACB0-8DF7-4502-A824-4C80F4C6A2BB}">
      <dgm:prSet/>
      <dgm:spPr/>
      <dgm:t>
        <a:bodyPr/>
        <a:lstStyle/>
        <a:p>
          <a:r>
            <a:rPr lang="en-US" b="1" dirty="0"/>
            <a:t>Can students identify </a:t>
          </a:r>
          <a:r>
            <a:rPr lang="en-US" dirty="0"/>
            <a:t>with the author and illustrator?</a:t>
          </a:r>
        </a:p>
      </dgm:t>
    </dgm:pt>
    <dgm:pt modelId="{FA472DA1-0F1C-43C9-B0D3-90EBEB8D22B5}" type="parTrans" cxnId="{D0004871-2D64-4656-A4E8-80B3B9A9A4E4}">
      <dgm:prSet/>
      <dgm:spPr/>
      <dgm:t>
        <a:bodyPr/>
        <a:lstStyle/>
        <a:p>
          <a:endParaRPr lang="en-US"/>
        </a:p>
      </dgm:t>
    </dgm:pt>
    <dgm:pt modelId="{44CC5CEB-30E1-4CB5-9BB7-2ABFE7123170}" type="sibTrans" cxnId="{D0004871-2D64-4656-A4E8-80B3B9A9A4E4}">
      <dgm:prSet/>
      <dgm:spPr/>
      <dgm:t>
        <a:bodyPr/>
        <a:lstStyle/>
        <a:p>
          <a:endParaRPr lang="en-US"/>
        </a:p>
      </dgm:t>
    </dgm:pt>
    <dgm:pt modelId="{78235C48-6232-428A-9CB4-FEBCC7A0AC83}">
      <dgm:prSet/>
      <dgm:spPr/>
      <dgm:t>
        <a:bodyPr/>
        <a:lstStyle/>
        <a:p>
          <a:r>
            <a:rPr lang="en-US" dirty="0"/>
            <a:t>Do </a:t>
          </a:r>
          <a:r>
            <a:rPr lang="en-US" b="1" dirty="0"/>
            <a:t>students’ experiences match </a:t>
          </a:r>
          <a:r>
            <a:rPr lang="en-US" dirty="0"/>
            <a:t>some of the books?</a:t>
          </a:r>
        </a:p>
      </dgm:t>
    </dgm:pt>
    <dgm:pt modelId="{C97B4BF5-A9E3-4E0F-B265-7057E97942F7}" type="parTrans" cxnId="{0E9737BE-9C07-47D7-8B02-4754BE37BCA3}">
      <dgm:prSet/>
      <dgm:spPr/>
      <dgm:t>
        <a:bodyPr/>
        <a:lstStyle/>
        <a:p>
          <a:endParaRPr lang="en-US"/>
        </a:p>
      </dgm:t>
    </dgm:pt>
    <dgm:pt modelId="{F653D645-3852-4381-ACC7-08D1DA8C803E}" type="sibTrans" cxnId="{0E9737BE-9C07-47D7-8B02-4754BE37BCA3}">
      <dgm:prSet/>
      <dgm:spPr/>
      <dgm:t>
        <a:bodyPr/>
        <a:lstStyle/>
        <a:p>
          <a:endParaRPr lang="en-US"/>
        </a:p>
      </dgm:t>
    </dgm:pt>
    <dgm:pt modelId="{72E8F016-2C73-4E64-A35D-330D9B98B2F2}">
      <dgm:prSet/>
      <dgm:spPr/>
      <dgm:t>
        <a:bodyPr/>
        <a:lstStyle/>
        <a:p>
          <a:r>
            <a:rPr lang="en-US" b="0" i="0" dirty="0"/>
            <a:t>Is the </a:t>
          </a:r>
          <a:r>
            <a:rPr lang="en-US" b="1" i="0" dirty="0"/>
            <a:t>author / illustrator a member of the culture </a:t>
          </a:r>
          <a:r>
            <a:rPr lang="en-US" b="0" i="0" dirty="0"/>
            <a:t>the book is about? </a:t>
          </a:r>
          <a:endParaRPr lang="en-US" dirty="0"/>
        </a:p>
      </dgm:t>
    </dgm:pt>
    <dgm:pt modelId="{D9FB691A-7D75-44FA-97AF-CEB6DA6925FF}" type="parTrans" cxnId="{0478A119-787C-4A3C-8F1D-BD2C63B155FD}">
      <dgm:prSet/>
      <dgm:spPr/>
      <dgm:t>
        <a:bodyPr/>
        <a:lstStyle/>
        <a:p>
          <a:endParaRPr lang="en-US"/>
        </a:p>
      </dgm:t>
    </dgm:pt>
    <dgm:pt modelId="{26BB157D-59F2-441F-8886-C6B5EB80C241}" type="sibTrans" cxnId="{0478A119-787C-4A3C-8F1D-BD2C63B155FD}">
      <dgm:prSet/>
      <dgm:spPr/>
      <dgm:t>
        <a:bodyPr/>
        <a:lstStyle/>
        <a:p>
          <a:endParaRPr lang="en-US"/>
        </a:p>
      </dgm:t>
    </dgm:pt>
    <dgm:pt modelId="{0E9F618B-DAAD-4C4D-A5F9-D5E7BC450E3F}">
      <dgm:prSet/>
      <dgm:spPr/>
      <dgm:t>
        <a:bodyPr/>
        <a:lstStyle/>
        <a:p>
          <a:r>
            <a:rPr lang="en-US" b="0" i="0" dirty="0"/>
            <a:t>Where do you need more books and how can you include students in organizing your library?</a:t>
          </a:r>
          <a:endParaRPr lang="en-US" dirty="0"/>
        </a:p>
      </dgm:t>
    </dgm:pt>
    <dgm:pt modelId="{BF3690CF-FEF1-4923-B695-227C596F873F}" type="parTrans" cxnId="{77947127-F0C2-45FD-B879-9FF151BDAE40}">
      <dgm:prSet/>
      <dgm:spPr/>
      <dgm:t>
        <a:bodyPr/>
        <a:lstStyle/>
        <a:p>
          <a:endParaRPr lang="en-US"/>
        </a:p>
      </dgm:t>
    </dgm:pt>
    <dgm:pt modelId="{C2723A04-4DD5-456D-B0A8-F09DBA4A4AFA}" type="sibTrans" cxnId="{77947127-F0C2-45FD-B879-9FF151BDAE40}">
      <dgm:prSet/>
      <dgm:spPr/>
      <dgm:t>
        <a:bodyPr/>
        <a:lstStyle/>
        <a:p>
          <a:endParaRPr lang="en-US"/>
        </a:p>
      </dgm:t>
    </dgm:pt>
    <dgm:pt modelId="{FACD441B-5876-4B18-A556-C19B5CA4D0A9}" type="pres">
      <dgm:prSet presAssocID="{0B39DA62-7E72-425B-AC2D-A53339436FA8}" presName="linear" presStyleCnt="0">
        <dgm:presLayoutVars>
          <dgm:animLvl val="lvl"/>
          <dgm:resizeHandles val="exact"/>
        </dgm:presLayoutVars>
      </dgm:prSet>
      <dgm:spPr/>
    </dgm:pt>
    <dgm:pt modelId="{BDED2D0C-89A7-4C01-8BB1-949F15FFB872}" type="pres">
      <dgm:prSet presAssocID="{6B1AC0E0-6F01-42C4-90ED-549C1023BBAA}" presName="parentText" presStyleLbl="node1" presStyleIdx="0" presStyleCnt="2" custScaleY="58944">
        <dgm:presLayoutVars>
          <dgm:chMax val="0"/>
          <dgm:bulletEnabled val="1"/>
        </dgm:presLayoutVars>
      </dgm:prSet>
      <dgm:spPr/>
    </dgm:pt>
    <dgm:pt modelId="{69187A02-A827-4853-ABFF-C807DA34DE34}" type="pres">
      <dgm:prSet presAssocID="{6B1AC0E0-6F01-42C4-90ED-549C1023BBAA}" presName="childText" presStyleLbl="revTx" presStyleIdx="0" presStyleCnt="1">
        <dgm:presLayoutVars>
          <dgm:bulletEnabled val="1"/>
        </dgm:presLayoutVars>
      </dgm:prSet>
      <dgm:spPr/>
    </dgm:pt>
    <dgm:pt modelId="{F1EF6337-719D-4A5D-814D-EE319233C890}" type="pres">
      <dgm:prSet presAssocID="{0E9F618B-DAAD-4C4D-A5F9-D5E7BC450E3F}" presName="parentText" presStyleLbl="node1" presStyleIdx="1" presStyleCnt="2">
        <dgm:presLayoutVars>
          <dgm:chMax val="0"/>
          <dgm:bulletEnabled val="1"/>
        </dgm:presLayoutVars>
      </dgm:prSet>
      <dgm:spPr/>
    </dgm:pt>
  </dgm:ptLst>
  <dgm:cxnLst>
    <dgm:cxn modelId="{37114610-AA86-4B08-B0D7-843F70103DC3}" type="presOf" srcId="{0E9F618B-DAAD-4C4D-A5F9-D5E7BC450E3F}" destId="{F1EF6337-719D-4A5D-814D-EE319233C890}" srcOrd="0" destOrd="0" presId="urn:microsoft.com/office/officeart/2005/8/layout/vList2"/>
    <dgm:cxn modelId="{0478A119-787C-4A3C-8F1D-BD2C63B155FD}" srcId="{6B1AC0E0-6F01-42C4-90ED-549C1023BBAA}" destId="{72E8F016-2C73-4E64-A35D-330D9B98B2F2}" srcOrd="3" destOrd="0" parTransId="{D9FB691A-7D75-44FA-97AF-CEB6DA6925FF}" sibTransId="{26BB157D-59F2-441F-8886-C6B5EB80C241}"/>
    <dgm:cxn modelId="{77947127-F0C2-45FD-B879-9FF151BDAE40}" srcId="{0B39DA62-7E72-425B-AC2D-A53339436FA8}" destId="{0E9F618B-DAAD-4C4D-A5F9-D5E7BC450E3F}" srcOrd="1" destOrd="0" parTransId="{BF3690CF-FEF1-4923-B695-227C596F873F}" sibTransId="{C2723A04-4DD5-456D-B0A8-F09DBA4A4AFA}"/>
    <dgm:cxn modelId="{DF482637-FC2F-48A3-809A-69BF7E3DF33C}" type="presOf" srcId="{14A7C4F6-1CAC-42B8-8484-EB15A1416DBA}" destId="{69187A02-A827-4853-ABFF-C807DA34DE34}" srcOrd="0" destOrd="0" presId="urn:microsoft.com/office/officeart/2005/8/layout/vList2"/>
    <dgm:cxn modelId="{726E3F51-8367-4F69-B743-806B25EB41C3}" type="presOf" srcId="{0B39DA62-7E72-425B-AC2D-A53339436FA8}" destId="{FACD441B-5876-4B18-A556-C19B5CA4D0A9}" srcOrd="0" destOrd="0" presId="urn:microsoft.com/office/officeart/2005/8/layout/vList2"/>
    <dgm:cxn modelId="{D0004871-2D64-4656-A4E8-80B3B9A9A4E4}" srcId="{6B1AC0E0-6F01-42C4-90ED-549C1023BBAA}" destId="{19D2ACB0-8DF7-4502-A824-4C80F4C6A2BB}" srcOrd="1" destOrd="0" parTransId="{FA472DA1-0F1C-43C9-B0D3-90EBEB8D22B5}" sibTransId="{44CC5CEB-30E1-4CB5-9BB7-2ABFE7123170}"/>
    <dgm:cxn modelId="{A37582A4-C164-4436-9591-1EC3211D96AB}" srcId="{6B1AC0E0-6F01-42C4-90ED-549C1023BBAA}" destId="{14A7C4F6-1CAC-42B8-8484-EB15A1416DBA}" srcOrd="0" destOrd="0" parTransId="{45635777-739E-4D06-9706-2D1099FD2D44}" sibTransId="{FA3E9222-F592-453C-96AB-25F0E51F5F52}"/>
    <dgm:cxn modelId="{8E0975A5-06B5-4A11-AEDA-1EDD2C2AC0D3}" type="presOf" srcId="{78235C48-6232-428A-9CB4-FEBCC7A0AC83}" destId="{69187A02-A827-4853-ABFF-C807DA34DE34}" srcOrd="0" destOrd="2" presId="urn:microsoft.com/office/officeart/2005/8/layout/vList2"/>
    <dgm:cxn modelId="{0E9737BE-9C07-47D7-8B02-4754BE37BCA3}" srcId="{6B1AC0E0-6F01-42C4-90ED-549C1023BBAA}" destId="{78235C48-6232-428A-9CB4-FEBCC7A0AC83}" srcOrd="2" destOrd="0" parTransId="{C97B4BF5-A9E3-4E0F-B265-7057E97942F7}" sibTransId="{F653D645-3852-4381-ACC7-08D1DA8C803E}"/>
    <dgm:cxn modelId="{5E4E04DC-2F39-46BE-8CBB-0CCB08533531}" type="presOf" srcId="{72E8F016-2C73-4E64-A35D-330D9B98B2F2}" destId="{69187A02-A827-4853-ABFF-C807DA34DE34}" srcOrd="0" destOrd="3" presId="urn:microsoft.com/office/officeart/2005/8/layout/vList2"/>
    <dgm:cxn modelId="{5B3F0CDE-3FD9-4029-A39D-1CA56B2E06E9}" type="presOf" srcId="{6B1AC0E0-6F01-42C4-90ED-549C1023BBAA}" destId="{BDED2D0C-89A7-4C01-8BB1-949F15FFB872}" srcOrd="0" destOrd="0" presId="urn:microsoft.com/office/officeart/2005/8/layout/vList2"/>
    <dgm:cxn modelId="{445D3BE6-D88F-4428-9FD0-2F45DDB0AF3E}" srcId="{0B39DA62-7E72-425B-AC2D-A53339436FA8}" destId="{6B1AC0E0-6F01-42C4-90ED-549C1023BBAA}" srcOrd="0" destOrd="0" parTransId="{CA7249E3-D80C-49DC-8FF0-E19EE0AB933E}" sibTransId="{9147DD63-F347-468C-9FFA-5E9E1608566D}"/>
    <dgm:cxn modelId="{81E6DFF8-7260-437E-A881-22588A92509F}" type="presOf" srcId="{19D2ACB0-8DF7-4502-A824-4C80F4C6A2BB}" destId="{69187A02-A827-4853-ABFF-C807DA34DE34}" srcOrd="0" destOrd="1" presId="urn:microsoft.com/office/officeart/2005/8/layout/vList2"/>
    <dgm:cxn modelId="{04476B3A-0312-4F44-8776-021274CCA59B}" type="presParOf" srcId="{FACD441B-5876-4B18-A556-C19B5CA4D0A9}" destId="{BDED2D0C-89A7-4C01-8BB1-949F15FFB872}" srcOrd="0" destOrd="0" presId="urn:microsoft.com/office/officeart/2005/8/layout/vList2"/>
    <dgm:cxn modelId="{90C1F478-C0C6-4E5A-915E-3E6E63932030}" type="presParOf" srcId="{FACD441B-5876-4B18-A556-C19B5CA4D0A9}" destId="{69187A02-A827-4853-ABFF-C807DA34DE34}" srcOrd="1" destOrd="0" presId="urn:microsoft.com/office/officeart/2005/8/layout/vList2"/>
    <dgm:cxn modelId="{FDEE61F9-866C-4262-85D2-3319EB3DD85D}" type="presParOf" srcId="{FACD441B-5876-4B18-A556-C19B5CA4D0A9}" destId="{F1EF6337-719D-4A5D-814D-EE319233C890}"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66E3A-0E20-4506-9F03-EE08FC70DD9D}">
      <dsp:nvSpPr>
        <dsp:cNvPr id="0" name=""/>
        <dsp:cNvSpPr/>
      </dsp:nvSpPr>
      <dsp:spPr>
        <a:xfrm>
          <a:off x="0" y="82798"/>
          <a:ext cx="11380076" cy="40154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Content within this presentation was created by Mississippi Thrive! </a:t>
          </a:r>
          <a:r>
            <a:rPr lang="en-US" sz="2600" u="sng"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https://mississippithrive.com/</a:t>
          </a:r>
          <a:r>
            <a:rPr lang="en-US" sz="2600" kern="1200" dirty="0">
              <a:solidFill>
                <a:schemeClr val="bg1"/>
              </a:solidFill>
            </a:rPr>
            <a:t> a project of the University of Mississippi Medical Center’s (UMMC) Children’s of Mississippi and Mississippi State University’s Social Science Research Center (SSRC), funded by the Health Resources and Services Administration (HRSA) of the U.S. Department of Health and Human Services (HHS) as part of an award totaling $7,690,295 with 0 percent financed with non-governmental sources. The contents are those of the author(s) and do not necessarily represent the official views of, nor an endorsement, by HRSA, HHS, or the U.S. Government. For more information, please visit </a:t>
          </a:r>
          <a:r>
            <a:rPr lang="en-US" sz="2600" u="sng"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HRSA.gov</a:t>
          </a:r>
          <a:r>
            <a:rPr lang="en-US" sz="2600" kern="1200" dirty="0">
              <a:solidFill>
                <a:schemeClr val="bg1"/>
              </a:solidFill>
            </a:rPr>
            <a:t>.</a:t>
          </a:r>
        </a:p>
      </dsp:txBody>
      <dsp:txXfrm>
        <a:off x="196018" y="278816"/>
        <a:ext cx="10988040" cy="36234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CE0F69-4AB2-443A-9710-53113CED8A0A}">
      <dsp:nvSpPr>
        <dsp:cNvPr id="0" name=""/>
        <dsp:cNvSpPr/>
      </dsp:nvSpPr>
      <dsp:spPr>
        <a:xfrm>
          <a:off x="0" y="722370"/>
          <a:ext cx="6900512" cy="772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Have conversations about skin color even when you’re not talking about racism or bias.</a:t>
          </a:r>
        </a:p>
      </dsp:txBody>
      <dsp:txXfrm>
        <a:off x="37696" y="760066"/>
        <a:ext cx="6825120" cy="696808"/>
      </dsp:txXfrm>
    </dsp:sp>
    <dsp:sp modelId="{2B767445-5261-4728-BD3B-7685AACBC3D7}">
      <dsp:nvSpPr>
        <dsp:cNvPr id="0" name=""/>
        <dsp:cNvSpPr/>
      </dsp:nvSpPr>
      <dsp:spPr>
        <a:xfrm>
          <a:off x="0" y="1552170"/>
          <a:ext cx="6900512" cy="772200"/>
        </a:xfrm>
        <a:prstGeom prst="roundRect">
          <a:avLst/>
        </a:prstGeom>
        <a:solidFill>
          <a:schemeClr val="accent2">
            <a:hueOff val="1601343"/>
            <a:satOff val="-13200"/>
            <a:lumOff val="10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People of all skin colors can work to make things fair.</a:t>
          </a:r>
        </a:p>
      </dsp:txBody>
      <dsp:txXfrm>
        <a:off x="37696" y="1589866"/>
        <a:ext cx="6825120" cy="696808"/>
      </dsp:txXfrm>
    </dsp:sp>
    <dsp:sp modelId="{009005B0-4722-41EA-804B-4051A95A0ABC}">
      <dsp:nvSpPr>
        <dsp:cNvPr id="0" name=""/>
        <dsp:cNvSpPr/>
      </dsp:nvSpPr>
      <dsp:spPr>
        <a:xfrm>
          <a:off x="0" y="2381970"/>
          <a:ext cx="6900512" cy="772200"/>
        </a:xfrm>
        <a:prstGeom prst="roundRect">
          <a:avLst/>
        </a:prstGeom>
        <a:solidFill>
          <a:schemeClr val="accent2">
            <a:hueOff val="3202687"/>
            <a:satOff val="-26400"/>
            <a:lumOff val="20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We work against injustice all year long—not just during Black History Month! </a:t>
          </a:r>
        </a:p>
      </dsp:txBody>
      <dsp:txXfrm>
        <a:off x="37696" y="2419666"/>
        <a:ext cx="6825120" cy="696808"/>
      </dsp:txXfrm>
    </dsp:sp>
    <dsp:sp modelId="{0EF2F657-E858-44CE-A290-5694759D9B59}">
      <dsp:nvSpPr>
        <dsp:cNvPr id="0" name=""/>
        <dsp:cNvSpPr/>
      </dsp:nvSpPr>
      <dsp:spPr>
        <a:xfrm>
          <a:off x="0" y="3211770"/>
          <a:ext cx="6900512" cy="772200"/>
        </a:xfrm>
        <a:prstGeom prst="roundRect">
          <a:avLst/>
        </a:prstGeom>
        <a:solidFill>
          <a:schemeClr val="accent2">
            <a:hueOff val="4804030"/>
            <a:satOff val="-39600"/>
            <a:lumOff val="3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Teach about people as human beings long before teaching about their oppression.</a:t>
          </a:r>
        </a:p>
      </dsp:txBody>
      <dsp:txXfrm>
        <a:off x="37696" y="3249466"/>
        <a:ext cx="6825120" cy="696808"/>
      </dsp:txXfrm>
    </dsp:sp>
    <dsp:sp modelId="{93B540AF-4EA9-48DD-B4D1-676DB9A74A8D}">
      <dsp:nvSpPr>
        <dsp:cNvPr id="0" name=""/>
        <dsp:cNvSpPr/>
      </dsp:nvSpPr>
      <dsp:spPr>
        <a:xfrm>
          <a:off x="0" y="4041570"/>
          <a:ext cx="6900512" cy="772200"/>
        </a:xfrm>
        <a:prstGeom prst="roundRect">
          <a:avLst/>
        </a:prstGeom>
        <a:solidFill>
          <a:schemeClr val="accent2">
            <a:hueOff val="6405374"/>
            <a:satOff val="-52800"/>
            <a:lumOff val="415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Read at least 3 stories about the group where they are simply discussed as people before introducing on injustice </a:t>
          </a:r>
        </a:p>
      </dsp:txBody>
      <dsp:txXfrm>
        <a:off x="37696" y="4079266"/>
        <a:ext cx="6825120" cy="696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09601-713F-456C-B450-8F0A75D1365E}">
      <dsp:nvSpPr>
        <dsp:cNvPr id="0" name=""/>
        <dsp:cNvSpPr/>
      </dsp:nvSpPr>
      <dsp:spPr>
        <a:xfrm>
          <a:off x="0" y="30327"/>
          <a:ext cx="5181600" cy="13803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diverse are the books in your classroom library? </a:t>
          </a:r>
        </a:p>
      </dsp:txBody>
      <dsp:txXfrm>
        <a:off x="67381" y="97708"/>
        <a:ext cx="5046838" cy="1245545"/>
      </dsp:txXfrm>
    </dsp:sp>
    <dsp:sp modelId="{0188B38F-8C76-46A1-A833-520F586D316F}">
      <dsp:nvSpPr>
        <dsp:cNvPr id="0" name=""/>
        <dsp:cNvSpPr/>
      </dsp:nvSpPr>
      <dsp:spPr>
        <a:xfrm>
          <a:off x="0" y="1485515"/>
          <a:ext cx="5181600" cy="13803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well does the literature in your classroom library reflect your students’ identities?</a:t>
          </a:r>
        </a:p>
      </dsp:txBody>
      <dsp:txXfrm>
        <a:off x="67381" y="1552896"/>
        <a:ext cx="5046838" cy="1245545"/>
      </dsp:txXfrm>
    </dsp:sp>
    <dsp:sp modelId="{89116604-35A4-411B-9125-6DE1BCE11B21}">
      <dsp:nvSpPr>
        <dsp:cNvPr id="0" name=""/>
        <dsp:cNvSpPr/>
      </dsp:nvSpPr>
      <dsp:spPr>
        <a:xfrm>
          <a:off x="0" y="2940702"/>
          <a:ext cx="5181600" cy="13803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Do your students see themselves in your classroom library?</a:t>
          </a:r>
        </a:p>
      </dsp:txBody>
      <dsp:txXfrm>
        <a:off x="67381" y="3008083"/>
        <a:ext cx="5046838" cy="12455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D2D0C-89A7-4C01-8BB1-949F15FFB872}">
      <dsp:nvSpPr>
        <dsp:cNvPr id="0" name=""/>
        <dsp:cNvSpPr/>
      </dsp:nvSpPr>
      <dsp:spPr>
        <a:xfrm>
          <a:off x="0" y="396363"/>
          <a:ext cx="6217006" cy="8500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Sort your books!</a:t>
          </a:r>
        </a:p>
      </dsp:txBody>
      <dsp:txXfrm>
        <a:off x="41495" y="437858"/>
        <a:ext cx="6134016" cy="767040"/>
      </dsp:txXfrm>
    </dsp:sp>
    <dsp:sp modelId="{69187A02-A827-4853-ABFF-C807DA34DE34}">
      <dsp:nvSpPr>
        <dsp:cNvPr id="0" name=""/>
        <dsp:cNvSpPr/>
      </dsp:nvSpPr>
      <dsp:spPr>
        <a:xfrm>
          <a:off x="0" y="1246394"/>
          <a:ext cx="6217006"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39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t>How do book characters compare </a:t>
          </a:r>
          <a:r>
            <a:rPr lang="en-US" sz="2000" kern="1200" dirty="0"/>
            <a:t>with students’ identifies (gender, race, income, family, and ability)?</a:t>
          </a:r>
        </a:p>
        <a:p>
          <a:pPr marL="228600" lvl="1" indent="-228600" algn="l" defTabSz="889000">
            <a:lnSpc>
              <a:spcPct val="90000"/>
            </a:lnSpc>
            <a:spcBef>
              <a:spcPct val="0"/>
            </a:spcBef>
            <a:spcAft>
              <a:spcPct val="20000"/>
            </a:spcAft>
            <a:buChar char="•"/>
          </a:pPr>
          <a:r>
            <a:rPr lang="en-US" sz="2000" b="1" kern="1200" dirty="0"/>
            <a:t>Can students identify </a:t>
          </a:r>
          <a:r>
            <a:rPr lang="en-US" sz="2000" kern="1200" dirty="0"/>
            <a:t>with the author and illustrator?</a:t>
          </a:r>
        </a:p>
        <a:p>
          <a:pPr marL="228600" lvl="1" indent="-228600" algn="l" defTabSz="889000">
            <a:lnSpc>
              <a:spcPct val="90000"/>
            </a:lnSpc>
            <a:spcBef>
              <a:spcPct val="0"/>
            </a:spcBef>
            <a:spcAft>
              <a:spcPct val="20000"/>
            </a:spcAft>
            <a:buChar char="•"/>
          </a:pPr>
          <a:r>
            <a:rPr lang="en-US" sz="2000" kern="1200" dirty="0"/>
            <a:t>Do </a:t>
          </a:r>
          <a:r>
            <a:rPr lang="en-US" sz="2000" b="1" kern="1200" dirty="0"/>
            <a:t>students’ experiences match </a:t>
          </a:r>
          <a:r>
            <a:rPr lang="en-US" sz="2000" kern="1200" dirty="0"/>
            <a:t>some of the books?</a:t>
          </a:r>
        </a:p>
        <a:p>
          <a:pPr marL="228600" lvl="1" indent="-228600" algn="l" defTabSz="889000">
            <a:lnSpc>
              <a:spcPct val="90000"/>
            </a:lnSpc>
            <a:spcBef>
              <a:spcPct val="0"/>
            </a:spcBef>
            <a:spcAft>
              <a:spcPct val="20000"/>
            </a:spcAft>
            <a:buChar char="•"/>
          </a:pPr>
          <a:r>
            <a:rPr lang="en-US" sz="2000" b="0" i="0" kern="1200" dirty="0"/>
            <a:t>Is the </a:t>
          </a:r>
          <a:r>
            <a:rPr lang="en-US" sz="2000" b="1" i="0" kern="1200" dirty="0"/>
            <a:t>author / illustrator a member of the culture </a:t>
          </a:r>
          <a:r>
            <a:rPr lang="en-US" sz="2000" b="0" i="0" kern="1200" dirty="0"/>
            <a:t>the book is about? </a:t>
          </a:r>
          <a:endParaRPr lang="en-US" sz="2000" kern="1200" dirty="0"/>
        </a:p>
      </dsp:txBody>
      <dsp:txXfrm>
        <a:off x="0" y="1246394"/>
        <a:ext cx="6217006" cy="1937520"/>
      </dsp:txXfrm>
    </dsp:sp>
    <dsp:sp modelId="{F1EF6337-719D-4A5D-814D-EE319233C890}">
      <dsp:nvSpPr>
        <dsp:cNvPr id="0" name=""/>
        <dsp:cNvSpPr/>
      </dsp:nvSpPr>
      <dsp:spPr>
        <a:xfrm>
          <a:off x="0" y="3183914"/>
          <a:ext cx="6217006" cy="14420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dirty="0"/>
            <a:t>Where do you need more books and how can you include students in organizing your library?</a:t>
          </a:r>
          <a:endParaRPr lang="en-US" sz="2600" kern="1200" dirty="0"/>
        </a:p>
      </dsp:txBody>
      <dsp:txXfrm>
        <a:off x="70397" y="3254311"/>
        <a:ext cx="6076212" cy="13013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BA05E0A-9F70-4ED5-A23F-0C4D80E83117}" type="datetimeFigureOut">
              <a:rPr lang="en-US" smtClean="0"/>
              <a:t>11/9/2021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AEE9C2B-6CB8-43F2-B096-E79E9F699109}" type="slidenum">
              <a:rPr lang="en-US" smtClean="0"/>
              <a:t>‹#›</a:t>
            </a:fld>
            <a:endParaRPr lang="en-US"/>
          </a:p>
        </p:txBody>
      </p:sp>
    </p:spTree>
    <p:extLst>
      <p:ext uri="{BB962C8B-B14F-4D97-AF65-F5344CB8AC3E}">
        <p14:creationId xmlns:p14="http://schemas.microsoft.com/office/powerpoint/2010/main" val="3182233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evelopingchild.harvard.edu/resources/aces-and-toxic-stress-frequently-asked-question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media/releases/2019/p0905-racial-ethnic-disparities-pregnancy-deaths.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childtrends.org/reducing-implicit-bias-raising-quality-care-may-reduce-high-maternal-mortality-rates-black-women" TargetMode="External"/><Relationship Id="rId4" Type="http://schemas.openxmlformats.org/officeDocument/2006/relationships/hyperlink" Target="https://txchildren.org/posts/2019/10/10/what-factors-contribute-to-racial-disparities-in-maternal-health-outcom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mplicit.harvard.edu/implicit/iatdetails.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aeyc.org/resources/position-statements/equity/recommendations-everyon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atemyprofessors.com/campusRatings.jsp?sid=235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mericanprogress.org/issues/early-childhood/reports/2018/01/17/445041/suspensions-not-suppor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eclkc.ohs.acf.hhs.gov/video/funds-knowledge-video"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theinclusionsolution.me/?s=equality+vs+equit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esameworkshop.org/what-we-do/racial-justic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ntibiasleadersece.com/wp-content/uploads/2021/03/ABE-GUIDEBOOK-FOR-FILM_Final-3-_14_2021rev-1.pdf"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tcpress.com/leading-anti-bias-early-childhood-programs-9780807755983" TargetMode="External"/><Relationship Id="rId5" Type="http://schemas.openxmlformats.org/officeDocument/2006/relationships/hyperlink" Target="https://www.naeyc.org/resources/pubs/books/anti-bias-education" TargetMode="External"/><Relationship Id="rId4" Type="http://schemas.openxmlformats.org/officeDocument/2006/relationships/hyperlink" Target="http://www.antibiasleadersece.com/louise-derman-spark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mplicit.harvard.edu/implicit/education.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kirwaninstitute.osu.edu/wp-content/uploads/2014/03/2014-implicit-bias.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dium.com/national-equity-project/implicit-bias-structural-racism-6c52cf0f4a92" TargetMode="External"/><Relationship Id="rId7" Type="http://schemas.openxmlformats.org/officeDocument/2006/relationships/hyperlink" Target="https://commons.wikimedia.org/wiki/User:Wiska_Bodo"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ommons.wikimedia.org/wiki/User:Uwe_kils" TargetMode="External"/><Relationship Id="rId5" Type="http://schemas.openxmlformats.org/officeDocument/2006/relationships/hyperlink" Target="http://www.ecoscope.com/iceberg/" TargetMode="External"/><Relationship Id="rId4" Type="http://schemas.openxmlformats.org/officeDocument/2006/relationships/hyperlink" Target="https://en.wikipedia.org/wiki/User:Kil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mericanprogress.org/issues/early-childhood/reports/2018/01/17/445041/suspensions-not-suppor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joining us today to talk about the important topic of implicit bias in early childhood! </a:t>
            </a:r>
          </a:p>
          <a:p>
            <a:r>
              <a:rPr lang="en-US" dirty="0"/>
              <a:t>[Introduce project &amp; presenters.]</a:t>
            </a:r>
          </a:p>
          <a:p>
            <a:endParaRPr lang="en-US" dirty="0"/>
          </a:p>
          <a:p>
            <a:r>
              <a:rPr lang="en-US" dirty="0"/>
              <a:t>We want to start off with a content warning. Some of the information we share with you today may be difficult or upsetting, especially in the first two sections of the presentation where we discuss what bias is and some of the effects bias has on those who experience it, but in the remaining sections we will focus on some empowering ways that we can address the issues of implicit bias, so we thank you all for sticking with us. While I’m sure we won’t have as much time for you all to share your perspectives as much as we’d like, we do hope you will participate as much as you feel comfortable doing so. </a:t>
            </a:r>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1</a:t>
            </a:fld>
            <a:endParaRPr lang="en-US"/>
          </a:p>
        </p:txBody>
      </p:sp>
    </p:spTree>
    <p:extLst>
      <p:ext uri="{BB962C8B-B14F-4D97-AF65-F5344CB8AC3E}">
        <p14:creationId xmlns:p14="http://schemas.microsoft.com/office/powerpoint/2010/main" val="2229710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how we are treated at school, racial and ethnic biases—among others—can affect our health—both our mental health and our physical health. We are going to look at some of the effects that racial bias can have on young children’s health and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do this, I’m going to give you a little background on something called ACEs. Another of our training modules on social/emotional development discusses Adverse Childhood Experiences (ACEs) in depth, but we’ll briefly describe these here too. The term “ACEs” refers to the adversities that children face. Typically, ACEs are things like witnessing or experiencing violence, neglect, a parent with a mental health issue or addiction, divorce or other long-term separation from a parent. ACEs are quite common, with more than 2/3 of the population reporting at least one ACE and almost ¼ of the population reporting 3 or more ACEs. The more ACEs we have, the greater the chance of unwanted outcomes like increased risk of heart disease, obesity, depression, substance abuse, and early death.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National Scientific Council on the Developing Child recently expanded the definition of adversities that were in the initial ACEs study to include community and systemic causes, which includes racism.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ACEs quiz can be taken online for free. It’s not so important, though, that you know all of the ACEs each child in your classroom has experienced or may be currently experiencing. It is important, however, that you consider that your students might be experiencing multiple ACEs, which could be affecting their stress levels and, in turn, their behaviors and development. Considering that a child may be hitting others when they are angry because that’s what they’ve learned is an appropriate response to anger, could change how you respond to that child when they hit and help you recognize some of the stress that you might be able to address by teaching them skills and offering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AND it is important to also remember that Adversity does not equal destiny! The good news is that supportive relationships between children and adults can lessen the impact of severe stress. </a:t>
            </a:r>
            <a:r>
              <a:rPr lang="en-US" dirty="0"/>
              <a:t>The positive relationships and support we provide to our students and their families can help buffer some of the stress that results from their ACEs. </a:t>
            </a:r>
            <a:r>
              <a:rPr lang="en-US" sz="1200" b="0" i="0" kern="1200" dirty="0">
                <a:solidFill>
                  <a:schemeClr val="tx1"/>
                </a:solidFill>
                <a:effectLst/>
                <a:latin typeface="+mn-lt"/>
                <a:ea typeface="+mn-ea"/>
                <a:cs typeface="+mn-cs"/>
              </a:rPr>
              <a:t>There are two initiatives that we’ll talk about in our resource section, Vroom and Mind in the Making, that take an “asset approach” and share information on how to take on challenges and build on people’s strengths. The more we work on our own implicit biases, the less likely we will be to unintentionally contribute to our students’ stress levels and the more healthy supports we will be able to offer them during their formative years.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b="0" i="0" u="sng" kern="1200" dirty="0">
                <a:solidFill>
                  <a:schemeClr val="tx1"/>
                </a:solidFill>
                <a:effectLst/>
                <a:latin typeface="+mn-lt"/>
                <a:ea typeface="+mn-ea"/>
                <a:cs typeface="+mn-cs"/>
                <a:hlinkClick r:id="rId3"/>
              </a:rPr>
              <a:t>https://developingchild.harvard.edu/resources/aces-and-toxic-stress-frequently-asked-questions/</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10</a:t>
            </a:fld>
            <a:endParaRPr lang="en-US"/>
          </a:p>
        </p:txBody>
      </p:sp>
    </p:spTree>
    <p:extLst>
      <p:ext uri="{BB962C8B-B14F-4D97-AF65-F5344CB8AC3E}">
        <p14:creationId xmlns:p14="http://schemas.microsoft.com/office/powerpoint/2010/main" val="4234449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Let’s talk a little more about how the community and systemic ACEs of racism can affect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Discrimination, which we know can happen as a result of implicit bias, can happen in small or big ways and can be a result of interpersonal interactions, policies, or how systems are structured.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you look at the prevalence of pregnancy-related deaths in the U.S., you see that groups who typically experience racial bias and racism—Black, American Indian, and Alaska Native women—are 2-3 times more likely to die from pregnancy-related causes than white women, who do not typically experience racial bias and racism.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a:t>
            </a:r>
            <a:r>
              <a:rPr lang="en-US" dirty="0">
                <a:hlinkClick r:id="rId3"/>
              </a:rPr>
              <a:t>https://www.cdc.gov/media/releases/2019/p0905-racial-ethnic-disparities-pregnancy-deaths.html</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similar statistics for infant mortality. A nationwide study in 2020 found that “mortality is more than twice as high for Black infants as it is for white infants.”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State of Babies Yearbook 2020, Zero to Three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Research shows that chronic stress during pregnancy and exposure to stress hormones throughout life lead to health risks for both mother and baby, which links back to those adverse experiences we were just talking about. Research shows that the effects of “weathering”—the link between stress exposure and physical health--affect Black Americans — regardless of socioeconomic or educational background — more than any group in the form of negative health outcomes. A 2019 report from Texans Care for Children states, “</a:t>
            </a:r>
            <a:r>
              <a:rPr lang="en-US" sz="1200" b="0" i="0" u="sng" kern="1200" dirty="0">
                <a:solidFill>
                  <a:schemeClr val="tx1"/>
                </a:solidFill>
                <a:effectLst/>
                <a:latin typeface="+mn-lt"/>
                <a:ea typeface="+mn-ea"/>
                <a:cs typeface="+mn-cs"/>
              </a:rPr>
              <a:t>Reflecting this and other research, many experts have recently concluded that the physical toll of stress related to structural racism provides part of the explanation for racial disparities in birth outcomes.</a:t>
            </a:r>
            <a:r>
              <a:rPr lang="en-US" sz="1200" b="0" i="0" kern="1200" dirty="0">
                <a:solidFill>
                  <a:schemeClr val="tx1"/>
                </a:solidFill>
                <a:effectLst/>
                <a:latin typeface="+mn-lt"/>
                <a:ea typeface="+mn-ea"/>
                <a:cs typeface="+mn-cs"/>
              </a:rPr>
              <a:t> For instance, an atmosphere of societal and systemic racism can create a kind of toxic physiological stress over time, increasing the risk of conditions like hypertension and preeclampsia, which contribute to pregnancy complications or maternal and infant death.”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Implicit biases in our health care system can affect the quality of health care provided, decision making, and how health programs are carried out. Research shows that implicit biases — subconscious, involuntary assumptions — affect our feelings and attitudes about other people based on characteristics such as race, ethnicity, age, and appearance. Those biases include implicit racial biases, the unintentional negative assumptions about Black people, resulting from centuries of racist ideas, that can affect the actions of even well-intentioned people. As health care professionals evaluate and communicate with Black patients, those invisible biases can affect decision making and the quality of health care. Four out of five studies on the subject found evidence of implicit race bias among clinicians, according to an analysis by the Institute for Urban Policy Research &amp; Analysis (IUPRA) at the University of Texas at Austin. Beyond individual interactions between health care professionals and patients, implicit biases can also affect the systems-level decision making of policymakers and program officials.”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a:t>
            </a:r>
            <a:r>
              <a:rPr lang="en-US" sz="1200" b="0" i="0" u="sng" kern="1200" dirty="0">
                <a:solidFill>
                  <a:schemeClr val="tx1"/>
                </a:solidFill>
                <a:effectLst/>
                <a:latin typeface="+mn-lt"/>
                <a:ea typeface="+mn-ea"/>
                <a:cs typeface="+mn-cs"/>
                <a:hlinkClick r:id="rId4"/>
              </a:rPr>
              <a:t>https://txchildren.org/posts/2019/10/10/what-factors-contribute-to-racial-disparities-in-maternal-health-outcomes</a:t>
            </a:r>
            <a:endParaRPr lang="en-US"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2016 study found that white medical students who held racial biases rated Black patients’ pain as lower than that of white patients—and that their treatment recommendations for Black patients were less accurate than those for white patients.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5"/>
              </a:rPr>
              <a:t>https://www.childtrends.org/reducing-implicit-bias-raising-quality-care-may-reduce-high-maternal-mortality-rates-black-women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Recent research has also shown that people who experience discrimination due to age, disability status, or sexual orientation are more likely to experience mental and physical health issues.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Source: https://www.healthypeople.gov/2020/topics-objectives/topic/social-determinants-health/interventions-resources/discrimination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Now, when we are referring our families to services, we have to keep these things in mind and work to create a space so that our families feel comfortable talking with us if &amp; when they experience bias from any providers. It is important for us to validate those experiences &amp; make plans with our colleagues for how to address those situations, acknowledging that many types of biases exist. We must also create that space in our own classrooms &amp; centers. What if our bias accidentally affects our interaction with a family? How can we take responsibility, support that family, &amp; move forward? And you will likely experience some type of bias yourself throughout your life; this could be from colleagues, parents of children at your center, health care providers, anyone! Not only is it important to have these types of supports in place for the families at your center but also for the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 </a:t>
            </a:r>
            <a:r>
              <a:rPr lang="en-US" b="0" u="sng" dirty="0"/>
              <a:t>Imagine how powerful it would be if everyone were aware of their implicit biases and actively worked to reduce them—and considered the implications of their biases before deciding how to treat others.</a:t>
            </a:r>
            <a:r>
              <a:rPr lang="en-US" b="0" u="none" dirty="0"/>
              <a:t> </a:t>
            </a:r>
            <a:r>
              <a:rPr lang="en-US" b="1" u="none" dirty="0"/>
              <a:t>What impact could this have on our students’ futures? </a:t>
            </a:r>
            <a:r>
              <a:rPr lang="en-US" b="0" i="1" u="none" dirty="0"/>
              <a:t>If time, allow for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u="none" dirty="0"/>
          </a:p>
          <a:p>
            <a:r>
              <a:rPr lang="en-US" dirty="0"/>
              <a:t>Source: “Black Women's Maternal Health: A Multifaceted Approach to Addressing Persistent and Dire Health Disparities” https://www.nationalpartnership.org/our-work/resources/health-care/maternity/black-womens-maternal-health-issue-brief.pdf</a:t>
            </a:r>
          </a:p>
          <a:p>
            <a:endParaRPr lang="en-US" dirty="0"/>
          </a:p>
          <a:p>
            <a:r>
              <a:rPr lang="en-US" dirty="0"/>
              <a:t>“2019 MARCH OF DIMES REPORT CARD HEALTHY MOMS. STRONG”   </a:t>
            </a:r>
            <a:r>
              <a:rPr lang="en-US" dirty="0" err="1"/>
              <a:t>BABIES.https</a:t>
            </a:r>
            <a:r>
              <a:rPr lang="en-US" dirty="0"/>
              <a:t>://www.marchofdimes.org/materials/MOD2019_</a:t>
            </a:r>
            <a:r>
              <a:rPr lang="en-US" dirty="0">
                <a:solidFill>
                  <a:srgbClr val="000000"/>
                </a:solidFill>
              </a:rPr>
              <a:t>REPORT_CARD_and_POLICY_ACTIONS_BOOKLETv72.pdf</a:t>
            </a:r>
          </a:p>
          <a:p>
            <a:endParaRPr lang="en-US" dirty="0">
              <a:solidFill>
                <a:srgbClr val="000000"/>
              </a:solidFill>
            </a:endParaRPr>
          </a:p>
          <a:p>
            <a:r>
              <a:rPr lang="en-US" dirty="0">
                <a:solidFill>
                  <a:srgbClr val="000000"/>
                </a:solidFill>
              </a:rPr>
              <a:t>Infant and Maternal Mortality Surveillance website:</a:t>
            </a:r>
          </a:p>
          <a:p>
            <a:r>
              <a:rPr lang="en-US" dirty="0">
                <a:solidFill>
                  <a:srgbClr val="000000"/>
                </a:solidFill>
              </a:rPr>
              <a:t>https://msdh.ms.gov/msdhsite/_static/31,0,299,359.html</a:t>
            </a:r>
          </a:p>
          <a:p>
            <a:endParaRPr lang="en-US" dirty="0">
              <a:solidFill>
                <a:srgbClr val="000000"/>
              </a:solidFill>
            </a:endParaRPr>
          </a:p>
        </p:txBody>
      </p:sp>
      <p:sp>
        <p:nvSpPr>
          <p:cNvPr id="4" name="Slide Number Placeholder 3"/>
          <p:cNvSpPr>
            <a:spLocks noGrp="1"/>
          </p:cNvSpPr>
          <p:nvPr>
            <p:ph type="sldNum" sz="quarter" idx="5"/>
          </p:nvPr>
        </p:nvSpPr>
        <p:spPr/>
        <p:txBody>
          <a:bodyPr/>
          <a:lstStyle/>
          <a:p>
            <a:fld id="{CAEE9C2B-6CB8-43F2-B096-E79E9F699109}" type="slidenum">
              <a:rPr lang="en-US" smtClean="0"/>
              <a:t>11</a:t>
            </a:fld>
            <a:endParaRPr lang="en-US"/>
          </a:p>
        </p:txBody>
      </p:sp>
    </p:spTree>
    <p:extLst>
      <p:ext uri="{BB962C8B-B14F-4D97-AF65-F5344CB8AC3E}">
        <p14:creationId xmlns:p14="http://schemas.microsoft.com/office/powerpoint/2010/main" val="1360285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B546-053F-4DC8-9A51-B93C0CB996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0676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 this is all a lot to take in—and really difficult. Thinking about our biases against others—and experiencing others’ biases against us—can be really overwhelming. What can be done?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Unlearning implicit biases is an ongoing process.</a:t>
            </a:r>
            <a:r>
              <a:rPr lang="en-US" baseline="0" dirty="0"/>
              <a:t> </a:t>
            </a:r>
            <a:r>
              <a:rPr lang="en-US" i="0" dirty="0"/>
              <a:t>Learning about this stuff and taking it seriously is a big deal—and hard work. It is</a:t>
            </a:r>
            <a:r>
              <a:rPr lang="en-US" dirty="0"/>
              <a:t> something we can work on every day.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After all, these biases are happening unconsciously—against your conscious desires! We do not </a:t>
            </a:r>
            <a:r>
              <a:rPr lang="en-US" i="1" dirty="0"/>
              <a:t>wish</a:t>
            </a:r>
            <a:r>
              <a:rPr lang="en-US" i="0" dirty="0"/>
              <a:t> to associate others’ identities with positive or negative characteristics. We want to see everyone as equal and treat everyone fairly! </a:t>
            </a:r>
          </a:p>
          <a:p>
            <a:pPr marL="228600" indent="-228600">
              <a:buFont typeface="+mj-lt"/>
              <a:buAutoNum type="arabicPeriod"/>
            </a:pPr>
            <a:r>
              <a:rPr lang="en-US" i="0" dirty="0"/>
              <a:t>Good</a:t>
            </a:r>
            <a:r>
              <a:rPr lang="en-US" i="0" baseline="0" dirty="0"/>
              <a:t> news! Our brains can adapt.</a:t>
            </a:r>
            <a:r>
              <a:rPr lang="en-US" i="0" dirty="0"/>
              <a:t>. Keep in mind that our brains are malleable and can change as a result of experience, and as we learn new things. So, while it may feel uncomfortable &amp; challenging to deal with your biases at first, it gets easier with practice! </a:t>
            </a:r>
          </a:p>
          <a:p>
            <a:pPr marL="228600" indent="-228600">
              <a:buFont typeface="+mj-lt"/>
              <a:buAutoNum type="arabicPeriod"/>
            </a:pPr>
            <a:r>
              <a:rPr lang="en-US" b="1" dirty="0"/>
              <a:t>The Implicit Association Test—or IAT—</a:t>
            </a:r>
            <a:r>
              <a:rPr lang="en-US" dirty="0"/>
              <a:t>is one tool you can use to uncover some of your biases. The test uses quick word associations</a:t>
            </a:r>
            <a:r>
              <a:rPr lang="en-US" baseline="0" dirty="0"/>
              <a:t> to uncover biases, </a:t>
            </a:r>
            <a:r>
              <a:rPr lang="en-US" dirty="0"/>
              <a:t>(like fat or thin, good or bad). Then you start combining those categories. For example, the test will measure whether you sort the words “fat” and “good” into the same category faster than you do the words “thin” and “good.” If you more quickly put the words “thin” and “good” together, then you have an implicit preference for thin people relative to fat people. </a:t>
            </a:r>
          </a:p>
          <a:p>
            <a:pPr marL="171450" indent="-171450">
              <a:buFontTx/>
              <a:buChar char="-"/>
            </a:pPr>
            <a:r>
              <a:rPr lang="en-US" dirty="0"/>
              <a:t>There are also other biases</a:t>
            </a:r>
            <a:r>
              <a:rPr lang="en-US" baseline="0" dirty="0"/>
              <a:t> </a:t>
            </a:r>
            <a:r>
              <a:rPr lang="en-US" dirty="0"/>
              <a:t>tests,</a:t>
            </a:r>
            <a:r>
              <a:rPr lang="en-US" baseline="0" dirty="0"/>
              <a:t> including</a:t>
            </a:r>
            <a:r>
              <a:rPr lang="en-US" dirty="0"/>
              <a:t> ethnicity, age, religion, race, gender identity, gender and science, sexuality, skin-tone, disability, gender &amp; career, and race &amp; weapons. </a:t>
            </a:r>
          </a:p>
          <a:p>
            <a:pPr marL="171450" indent="-171450">
              <a:buFontTx/>
              <a:buChar char="-"/>
            </a:pPr>
            <a:r>
              <a:rPr lang="en-US" dirty="0"/>
              <a:t>Each test can take about 20 minutes to complete. Start</a:t>
            </a:r>
            <a:r>
              <a:rPr lang="en-US" baseline="0" dirty="0"/>
              <a:t> with t</a:t>
            </a:r>
            <a:r>
              <a:rPr lang="en-US" dirty="0"/>
              <a:t>he tests that stand out to you and reflect on how these unintentional biases might affect the decisions you make, how you communicate with others, and</a:t>
            </a:r>
            <a:r>
              <a:rPr lang="en-US" baseline="0" dirty="0"/>
              <a:t> more each day</a:t>
            </a:r>
            <a:r>
              <a:rPr lang="en-US" dirty="0"/>
              <a:t>.</a:t>
            </a:r>
          </a:p>
          <a:p>
            <a:pPr marL="171450" indent="-171450">
              <a:buFontTx/>
              <a:buChar char="-"/>
            </a:pPr>
            <a:r>
              <a:rPr lang="en-US" dirty="0"/>
              <a:t>Data from the</a:t>
            </a:r>
            <a:r>
              <a:rPr lang="en-US" baseline="0" dirty="0"/>
              <a:t> test show Mississippi has the highest number of white IAT-takers with pro-white implicit bias, but implicit bias is prevalent everywhere. South Carolina, Louisiana, Delaware, &amp; New Jersey have some of the highest scores too. Based on the prevalence of implicit bias, it is really important that we are all here today to learn more about our biases and how to reduce them, especially as we are shaping the minds of our nation’s next generation. </a:t>
            </a:r>
            <a:endParaRPr lang="en-US" dirty="0"/>
          </a:p>
          <a:p>
            <a:endParaRPr lang="en-US" dirty="0"/>
          </a:p>
          <a:p>
            <a:pPr marL="0" indent="0">
              <a:buFont typeface="Arial" panose="020B0604020202020204" pitchFamily="34" charset="0"/>
              <a:buNone/>
            </a:pPr>
            <a:r>
              <a:rPr lang="en-US" dirty="0"/>
              <a:t>For example, if the</a:t>
            </a:r>
            <a:r>
              <a:rPr lang="en-US" baseline="0" dirty="0"/>
              <a:t> test shows</a:t>
            </a:r>
            <a:r>
              <a:rPr lang="en-US" dirty="0"/>
              <a:t> you have a stronger implicit association linking Black people and weapons than White people and weapons, you can reflect on whether you tend to perceive Black students’ behaviors as more aggressive than you do White students’ behaviors and consider this as you decide how to address challenging behaviors in your classroom. Of course, the IAT is just a tool, and the results are not always consistent, but it’s one way you can start to uncover some of your biases in order to take a closer look at what might be going on.</a:t>
            </a:r>
          </a:p>
          <a:p>
            <a:pPr marL="0" indent="0">
              <a:buFont typeface="+mj-lt"/>
              <a:buNone/>
            </a:pPr>
            <a:r>
              <a:rPr lang="en-US" dirty="0"/>
              <a:t>      Source: </a:t>
            </a:r>
            <a:r>
              <a:rPr lang="en-US" dirty="0">
                <a:hlinkClick r:id="rId3"/>
              </a:rPr>
              <a:t>https://implicit.harvard.edu/implicit/iatdetails.html</a:t>
            </a:r>
            <a:r>
              <a:rPr lang="en-US" dirty="0"/>
              <a:t> </a:t>
            </a:r>
          </a:p>
          <a:p>
            <a:pPr marL="0" indent="0">
              <a:buFont typeface="+mj-lt"/>
              <a:buNone/>
            </a:pPr>
            <a:r>
              <a:rPr lang="en-US" dirty="0"/>
              <a:t>https://implicit.harvard.edu/implicit/user/jaxt/blogposts/piblogpost005.html</a:t>
            </a:r>
          </a:p>
          <a:p>
            <a:pPr marL="0" indent="0">
              <a:buFont typeface="+mj-lt"/>
              <a:buNone/>
            </a:pPr>
            <a:endParaRPr lang="en-US" dirty="0"/>
          </a:p>
          <a:p>
            <a:pPr marL="0" indent="0">
              <a:buFont typeface="+mj-lt"/>
              <a:buNone/>
            </a:pPr>
            <a:endParaRPr lang="en-US" dirty="0"/>
          </a:p>
          <a:p>
            <a:endParaRPr lang="en-US" dirty="0"/>
          </a:p>
        </p:txBody>
      </p:sp>
      <p:sp>
        <p:nvSpPr>
          <p:cNvPr id="4" name="Slide Number Placeholder 3"/>
          <p:cNvSpPr>
            <a:spLocks noGrp="1"/>
          </p:cNvSpPr>
          <p:nvPr>
            <p:ph type="sldNum" sz="quarter" idx="10"/>
          </p:nvPr>
        </p:nvSpPr>
        <p:spPr/>
        <p:txBody>
          <a:bodyPr/>
          <a:lstStyle/>
          <a:p>
            <a:fld id="{CAEE9C2B-6CB8-43F2-B096-E79E9F699109}" type="slidenum">
              <a:rPr lang="en-US" smtClean="0"/>
              <a:t>13</a:t>
            </a:fld>
            <a:endParaRPr lang="en-US"/>
          </a:p>
        </p:txBody>
      </p:sp>
    </p:spTree>
    <p:extLst>
      <p:ext uri="{BB962C8B-B14F-4D97-AF65-F5344CB8AC3E}">
        <p14:creationId xmlns:p14="http://schemas.microsoft.com/office/powerpoint/2010/main" val="641366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a:t>So what can we do about this? </a:t>
            </a:r>
            <a:endParaRPr lang="en-US" b="1" i="0" dirty="0"/>
          </a:p>
          <a:p>
            <a:pPr marL="0" indent="0">
              <a:buFont typeface="+mj-lt"/>
              <a:buNone/>
            </a:pPr>
            <a:r>
              <a:rPr lang="en-US" i="0" dirty="0"/>
              <a:t>Think about implications in your daily life—personal and professional. </a:t>
            </a:r>
            <a:r>
              <a:rPr lang="en-US" sz="1200" kern="1200" baseline="0" dirty="0">
                <a:solidFill>
                  <a:schemeClr val="tx1"/>
                </a:solidFill>
                <a:effectLst/>
                <a:latin typeface="+mn-lt"/>
                <a:ea typeface="+mn-ea"/>
                <a:cs typeface="+mn-cs"/>
              </a:rPr>
              <a:t>Biases can come up in how we </a:t>
            </a:r>
            <a:r>
              <a:rPr lang="en-US" sz="1200" kern="1200" dirty="0">
                <a:solidFill>
                  <a:schemeClr val="tx1"/>
                </a:solidFill>
                <a:effectLst/>
                <a:latin typeface="+mn-lt"/>
                <a:ea typeface="+mn-ea"/>
                <a:cs typeface="+mn-cs"/>
              </a:rPr>
              <a:t>talk to children, how we think children “should” behave, how we discipline children, how</a:t>
            </a:r>
            <a:r>
              <a:rPr lang="en-US" sz="1200" kern="1200" baseline="0" dirty="0">
                <a:solidFill>
                  <a:schemeClr val="tx1"/>
                </a:solidFill>
                <a:effectLst/>
                <a:latin typeface="+mn-lt"/>
                <a:ea typeface="+mn-ea"/>
                <a:cs typeface="+mn-cs"/>
              </a:rPr>
              <a:t> and what children eat</a:t>
            </a:r>
            <a:r>
              <a:rPr lang="en-US" sz="1200" kern="1200" dirty="0">
                <a:solidFill>
                  <a:schemeClr val="tx1"/>
                </a:solidFill>
                <a:effectLst/>
                <a:latin typeface="+mn-lt"/>
                <a:ea typeface="+mn-ea"/>
                <a:cs typeface="+mn-cs"/>
              </a:rPr>
              <a:t>, when and how we expect children to start toilet training, how we approach dress &amp; hair care, how we respond to crying, what we expect of sleep routines, what we expect regarding cleanliness, and</a:t>
            </a:r>
            <a:r>
              <a:rPr lang="en-US" sz="1200" kern="1200" baseline="0" dirty="0">
                <a:solidFill>
                  <a:schemeClr val="tx1"/>
                </a:solidFill>
                <a:effectLst/>
                <a:latin typeface="+mn-lt"/>
                <a:ea typeface="+mn-ea"/>
                <a:cs typeface="+mn-cs"/>
              </a:rPr>
              <a:t> more </a:t>
            </a:r>
            <a:r>
              <a:rPr lang="en-US" sz="1200" u="sng" kern="1200" dirty="0">
                <a:solidFill>
                  <a:schemeClr val="tx1"/>
                </a:solidFill>
                <a:effectLst/>
                <a:latin typeface="+mn-lt"/>
                <a:ea typeface="+mn-ea"/>
                <a:cs typeface="+mn-cs"/>
              </a:rPr>
              <a:t>.….</a:t>
            </a:r>
            <a:r>
              <a:rPr lang="en-US" sz="1200" u="sng" kern="1200" dirty="0">
                <a:solidFill>
                  <a:schemeClr val="tx1"/>
                </a:solidFill>
                <a:effectLst/>
                <a:latin typeface="Arial" panose="020B0604020202020204" pitchFamily="34" charset="0"/>
                <a:ea typeface="+mn-ea"/>
                <a:cs typeface="Arial" panose="020B0604020202020204" pitchFamily="34" charset="0"/>
              </a:rPr>
              <a:t>(</a:t>
            </a:r>
            <a:r>
              <a:rPr lang="en-US" sz="1000" u="sng" kern="1200" dirty="0">
                <a:solidFill>
                  <a:schemeClr val="tx1"/>
                </a:solidFill>
                <a:effectLst/>
                <a:latin typeface="Arial" panose="020B0604020202020204" pitchFamily="34" charset="0"/>
                <a:ea typeface="+mn-ea"/>
                <a:cs typeface="Arial" panose="020B0604020202020204" pitchFamily="34" charset="0"/>
              </a:rPr>
              <a:t>Reference: “Lose the Lecture: Engaging Approaches to Early Childhood Professional Learning” by Teresa A. Byington, PhD.) </a:t>
            </a:r>
          </a:p>
          <a:p>
            <a:pPr marL="0" indent="0">
              <a:buNone/>
            </a:pPr>
            <a:endParaRPr lang="en-US" sz="1200" b="0" i="0" u="sng"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1200" b="1" i="0" kern="1200" dirty="0">
                <a:solidFill>
                  <a:schemeClr val="tx1"/>
                </a:solidFill>
                <a:effectLst/>
                <a:latin typeface="+mn-lt"/>
                <a:ea typeface="+mn-ea"/>
                <a:cs typeface="+mn-cs"/>
              </a:rPr>
              <a:t>Build awareness and understanding of your culture, personal beliefs, values, and biases.</a:t>
            </a:r>
            <a:r>
              <a:rPr lang="en-US" sz="1200" b="0" i="0" kern="1200" dirty="0">
                <a:solidFill>
                  <a:schemeClr val="tx1"/>
                </a:solidFill>
                <a:effectLst/>
                <a:latin typeface="+mn-lt"/>
                <a:ea typeface="+mn-ea"/>
                <a:cs typeface="+mn-cs"/>
              </a:rPr>
              <a:t> We all hold some types of bias based on our personal experiences and background. How have you been impacted by others’ biases? How has this affected your bias? How has it affected the people around you? Each of us have varied social identities. Think about your own and identify where your varied social identifies have provided strengths and understandings based on your experiences of both injustice and privilege.</a:t>
            </a:r>
          </a:p>
          <a:p>
            <a:pPr marL="0" indent="0">
              <a:buFont typeface="+mj-lt"/>
              <a:buNone/>
            </a:pPr>
            <a:endParaRPr lang="en-US" sz="1000" i="0" u="sng"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t>Make a goal to try to identify where your biases come from and make a plan to expose yourself to new ideas,</a:t>
            </a:r>
            <a:r>
              <a:rPr lang="en-US" i="0" dirty="0"/>
              <a:t> or maybe it’s to recognize those biases when they pop into your mind. Really try to spot any differences in how you interact with people from the groups you have bias toward and from the groups you don’t and to keep these in mind when making decisions about how you respond to students’ challenging behaviors, how you ask students questions, or how you respond to parents’ requests. Think about how your brain might have made these associations. If something like “images from the media” pops into your head, purposely seek out images, movies, and TV shows that challenge those associations. If you think some of your implicit biases have come from stories that friends and families have told you, search for stories and books that portray the opposite associations.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i="0" kern="1200" dirty="0">
                <a:solidFill>
                  <a:schemeClr val="tx1"/>
                </a:solidFill>
                <a:effectLst/>
                <a:latin typeface="+mn-lt"/>
                <a:ea typeface="+mn-ea"/>
                <a:cs typeface="+mn-cs"/>
              </a:rPr>
              <a:t>Take responsibility for biased actions, even if unintended, and actively work to repair the harm.</a:t>
            </a:r>
            <a:r>
              <a:rPr lang="en-US" sz="1200" b="0" i="0" kern="1200" dirty="0">
                <a:solidFill>
                  <a:schemeClr val="tx1"/>
                </a:solidFill>
                <a:effectLst/>
                <a:latin typeface="+mn-lt"/>
                <a:ea typeface="+mn-ea"/>
                <a:cs typeface="+mn-cs"/>
              </a:rPr>
              <a:t> We all commit biased actions. But the important thing is to be willing and ready to be held accountable when we do. We may immediately become defensive, especially if we are a member of a privileged group, but resist the urge to become defensive. Take responsibility for recognizing what you don’t know or understand, before making judgements. Use the opportunity to reflect and learn. When you observe potentially biased actions by others, share constructive feedback and discuss alternative approaches. </a:t>
            </a:r>
          </a:p>
          <a:p>
            <a:pPr marL="0" indent="0">
              <a:buFont typeface="+mj-lt"/>
              <a:buNone/>
            </a:pPr>
            <a:endParaRPr lang="en-US" i="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t>This is something that can be easily incorporated into the classroom, too</a:t>
            </a:r>
            <a:r>
              <a:rPr lang="en-US" i="0" dirty="0"/>
              <a:t>! If you think some of your students are receiving messages from the media or people they are around that may be building up their own unconscious biases, you are in a key position to expose them to some different associations! Search for age-appropriate books for your classroom that depict children of different races, ethnicities, genders, abilities, body sizes, skin tones, desires about the careers they want to have, etc. in empowering, positive lights that challenge implicit biases. </a:t>
            </a:r>
            <a:r>
              <a:rPr lang="en-US" b="1" dirty="0"/>
              <a:t>Confront your own biases, and model how you want your children to respond to others who may be different than them. Your everyday comments and actions will say more than anything else.</a:t>
            </a:r>
          </a:p>
          <a:p>
            <a:pPr marL="0" indent="0">
              <a:buFont typeface="+mj-lt"/>
              <a:buNone/>
            </a:pPr>
            <a:endParaRPr lang="en-US" i="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i="0" kern="1200" dirty="0">
                <a:solidFill>
                  <a:schemeClr val="tx1"/>
                </a:solidFill>
                <a:effectLst/>
                <a:latin typeface="+mn-lt"/>
                <a:ea typeface="+mn-ea"/>
                <a:cs typeface="+mn-cs"/>
              </a:rPr>
              <a:t>Recognize the power and benefits of diversity and inclusivity.</a:t>
            </a:r>
            <a:r>
              <a:rPr lang="en-US" sz="1200" b="0" i="0" kern="1200" dirty="0">
                <a:solidFill>
                  <a:schemeClr val="tx1"/>
                </a:solidFill>
                <a:effectLst/>
                <a:latin typeface="+mn-lt"/>
                <a:ea typeface="+mn-ea"/>
                <a:cs typeface="+mn-cs"/>
              </a:rPr>
              <a:t> Listen to children, families, and colleagues. Observe them and expand your knowledge by considering diverse perspectives and experiences, without stereotyping or generalizing.</a:t>
            </a:r>
            <a:r>
              <a:rPr lang="en-US" sz="1200" dirty="0">
                <a:latin typeface="+mn-lt"/>
              </a:rPr>
              <a:t> Move towards - not away - from groups that make you uncomfortable, create connections and widen your circle of authentic friendships. </a:t>
            </a:r>
            <a:r>
              <a:rPr lang="en-US" sz="1200" kern="1200" dirty="0">
                <a:solidFill>
                  <a:schemeClr val="tx1"/>
                </a:solidFill>
                <a:effectLst/>
                <a:latin typeface="+mn-lt"/>
                <a:ea typeface="+mn-ea"/>
                <a:cs typeface="+mn-cs"/>
              </a:rPr>
              <a:t>Diversity advocate, Verna Myers, in her Ted Talk says: “</a:t>
            </a:r>
            <a:r>
              <a:rPr lang="en-US" sz="1200" b="0" i="0" kern="1200" dirty="0">
                <a:solidFill>
                  <a:schemeClr val="tx1"/>
                </a:solidFill>
                <a:effectLst/>
                <a:latin typeface="+mn-lt"/>
                <a:ea typeface="+mn-ea"/>
                <a:cs typeface="+mn-cs"/>
              </a:rPr>
              <a:t>How to overcome our biases? Walk boldly toward them” and she talks about</a:t>
            </a:r>
            <a:r>
              <a:rPr lang="en-US" sz="1200" kern="1200" dirty="0">
                <a:solidFill>
                  <a:schemeClr val="tx1"/>
                </a:solidFill>
                <a:effectLst/>
                <a:latin typeface="+mn-lt"/>
                <a:ea typeface="+mn-ea"/>
                <a:cs typeface="+mn-cs"/>
              </a:rPr>
              <a:t> the importance of asking ourselves:  Who do you trust? Who are you afraid of? Who do you implicitly feel connected to? She encourages us to build a relationship and friendship that causes us to see a holistic person and go against stereotypes we may have. </a:t>
            </a:r>
            <a:endParaRPr lang="en-US" b="1" dirty="0"/>
          </a:p>
          <a:p>
            <a:pPr marL="0" indent="0">
              <a:buFont typeface="+mj-lt"/>
              <a:buNone/>
            </a:pPr>
            <a:endParaRPr lang="en-US" b="1" i="0" dirty="0"/>
          </a:p>
          <a:p>
            <a:pPr marL="0" indent="0">
              <a:buFont typeface="+mj-lt"/>
              <a:buNone/>
            </a:pPr>
            <a:r>
              <a:rPr lang="en-US" b="1" i="0" dirty="0"/>
              <a:t>Spread the word! </a:t>
            </a:r>
            <a:r>
              <a:rPr lang="en-US" i="0" dirty="0"/>
              <a:t>If you find what you learn about your implicit bias to be helpful and transformative, chances are you know others who will too. Learning this information about how biases are formed—and how you can have them without realizing it—can help you talk about implicit bias with others in your life. </a:t>
            </a:r>
          </a:p>
          <a:p>
            <a:pPr marL="0" indent="0">
              <a:buFont typeface="+mj-lt"/>
              <a:buNone/>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What are some other ideas and work examples we could share? </a:t>
            </a:r>
            <a:r>
              <a:rPr lang="en-US" i="0" dirty="0"/>
              <a:t>Anyone have suggestions to share in the </a:t>
            </a:r>
            <a:r>
              <a:rPr lang="en-US" i="0" dirty="0" err="1"/>
              <a:t>chatbox</a:t>
            </a:r>
            <a:r>
              <a:rPr lang="en-US" i="0" dirty="0"/>
              <a:t>? For example, asking a co-teacher to track who you call on in class or give the most positive or negative attention to. Keep a Behavior Log to track behavior and discipline. Who receives the most positive reinforcement and who receives a consequence?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Sources: </a:t>
            </a:r>
            <a:r>
              <a:rPr lang="en-US" dirty="0"/>
              <a:t>https://earlylearningnation.com/2020/07/leading-by-example-on-race-to-mitigate-impact-of-racism-on-the-health-and-well-being-of-children/, https://www.healthychildren.org/English/healthy-living/emotional-wellness/Building-Resilience/Pages/Talking-to-Children-About-Racial-Bias.aspx, </a:t>
            </a:r>
            <a:r>
              <a:rPr lang="en-US" dirty="0">
                <a:hlinkClick r:id="rId3"/>
              </a:rPr>
              <a:t>https://www.naeyc.org/resources/position-statements/equity/recommendations-everyone</a:t>
            </a:r>
            <a:endParaRPr lang="en-US" dirty="0"/>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14</a:t>
            </a:fld>
            <a:endParaRPr lang="en-US"/>
          </a:p>
        </p:txBody>
      </p:sp>
    </p:spTree>
    <p:extLst>
      <p:ext uri="{BB962C8B-B14F-4D97-AF65-F5344CB8AC3E}">
        <p14:creationId xmlns:p14="http://schemas.microsoft.com/office/powerpoint/2010/main" val="3214197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B546-053F-4DC8-9A51-B93C0CB996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8114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Talk to the young children in your life about race! </a:t>
            </a:r>
            <a:r>
              <a:rPr lang="en-US" dirty="0"/>
              <a:t>Implicit biases can begin really early in life, &amp; this has lots to do with children’s environment and the messages, stereotypes, and biases they pick up on from their environments and the adults in their lives. When we explicitly discuss this with young children, we can address some of those biases that they are picking up on in the earliest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Young children are already noticing and thinking about race. Silence about race only reinforces racism by letting children draw their own conclusions based on what they see. If you are feeling uncomfortable and looking for some resources, visit the websites listed in the bottom right box on this slide for information on how to have conversations with children about race.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u="sng" kern="1200" dirty="0">
                <a:solidFill>
                  <a:schemeClr val="tx1"/>
                </a:solidFill>
                <a:latin typeface="+mn-lt"/>
                <a:ea typeface="+mn-ea"/>
                <a:cs typeface="+mn-cs"/>
              </a:rPr>
              <a:t>How does this look at different ages? Lots of research is out there and here is what some of it says:</a:t>
            </a: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At birth</a:t>
            </a:r>
            <a:r>
              <a:rPr lang="en-US" sz="1200" b="0" kern="1200" dirty="0">
                <a:solidFill>
                  <a:schemeClr val="tx1"/>
                </a:solidFill>
                <a:latin typeface="+mn-lt"/>
                <a:ea typeface="+mn-ea"/>
                <a:cs typeface="+mn-cs"/>
              </a:rPr>
              <a:t>, babies look equally at faces of all races.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At 3 months</a:t>
            </a:r>
            <a:r>
              <a:rPr lang="en-US" sz="1200" b="0" kern="1200" dirty="0">
                <a:solidFill>
                  <a:schemeClr val="tx1"/>
                </a:solidFill>
                <a:latin typeface="+mn-lt"/>
                <a:ea typeface="+mn-ea"/>
                <a:cs typeface="+mn-cs"/>
              </a:rPr>
              <a:t>, babies look more at faces that match the race of their caregivers.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Babies as young as 6 months </a:t>
            </a:r>
            <a:r>
              <a:rPr lang="en-US" sz="1200" kern="1200" dirty="0">
                <a:solidFill>
                  <a:schemeClr val="tx1"/>
                </a:solidFill>
                <a:latin typeface="+mn-lt"/>
                <a:ea typeface="+mn-ea"/>
                <a:cs typeface="+mn-cs"/>
              </a:rPr>
              <a:t>can notice race-based differences (skin color, hair texture, etc.…) BUT, they don’t “create a narrative about those qualities”, they just see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By 6 to 9 months</a:t>
            </a:r>
            <a:r>
              <a:rPr lang="en-US" sz="1200" kern="1200" dirty="0">
                <a:solidFill>
                  <a:schemeClr val="tx1"/>
                </a:solidFill>
                <a:latin typeface="+mn-lt"/>
                <a:ea typeface="+mn-ea"/>
                <a:cs typeface="+mn-cs"/>
              </a:rPr>
              <a:t>, babies begin to show racial preferences in favor of members of their own race. The cause appears to be lack of exposure to other races.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Toddlers</a:t>
            </a:r>
            <a:r>
              <a:rPr lang="en-US" sz="1200" kern="1200" dirty="0">
                <a:solidFill>
                  <a:schemeClr val="tx1"/>
                </a:solidFill>
                <a:latin typeface="+mn-lt"/>
                <a:ea typeface="+mn-ea"/>
                <a:cs typeface="+mn-cs"/>
              </a:rPr>
              <a:t> absorb what the adults around them think and feel and </a:t>
            </a:r>
            <a:r>
              <a:rPr lang="en-US" sz="1200" b="1" kern="1200" dirty="0">
                <a:solidFill>
                  <a:schemeClr val="tx1"/>
                </a:solidFill>
                <a:latin typeface="+mn-lt"/>
                <a:ea typeface="+mn-ea"/>
                <a:cs typeface="+mn-cs"/>
              </a:rPr>
              <a:t>by ages 2 to 4</a:t>
            </a:r>
            <a:r>
              <a:rPr lang="en-US" sz="1200" kern="1200" dirty="0">
                <a:solidFill>
                  <a:schemeClr val="tx1"/>
                </a:solidFill>
                <a:latin typeface="+mn-lt"/>
                <a:ea typeface="+mn-ea"/>
                <a:cs typeface="+mn-cs"/>
              </a:rPr>
              <a:t>, young children can internalize racial bias. Children as young as two years use race to reason about people’s behaviors.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By 30 months, </a:t>
            </a:r>
            <a:r>
              <a:rPr lang="en-US" sz="1200" b="0" kern="1200" dirty="0">
                <a:solidFill>
                  <a:schemeClr val="tx1"/>
                </a:solidFill>
                <a:latin typeface="+mn-lt"/>
                <a:ea typeface="+mn-ea"/>
                <a:cs typeface="+mn-cs"/>
              </a:rPr>
              <a:t>most children use race to choose playmates </a:t>
            </a:r>
            <a:r>
              <a:rPr lang="en-US" sz="1200" b="1" kern="1200" dirty="0">
                <a:solidFill>
                  <a:schemeClr val="tx1"/>
                </a:solidFill>
                <a:latin typeface="+mn-lt"/>
                <a:ea typeface="+mn-ea"/>
                <a:cs typeface="+mn-cs"/>
              </a:rPr>
              <a:t>and between ages 3 to 5, </a:t>
            </a:r>
            <a:r>
              <a:rPr lang="en-US" sz="1200" kern="1200" dirty="0">
                <a:solidFill>
                  <a:schemeClr val="tx1"/>
                </a:solidFill>
                <a:latin typeface="+mn-lt"/>
                <a:ea typeface="+mn-ea"/>
                <a:cs typeface="+mn-cs"/>
              </a:rPr>
              <a:t>children begin to categorize differences by using labels (“white”, “black”,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At ages 4 and 5</a:t>
            </a:r>
            <a:r>
              <a:rPr lang="en-US" sz="1200" kern="1200" dirty="0">
                <a:solidFill>
                  <a:schemeClr val="tx1"/>
                </a:solidFill>
                <a:latin typeface="+mn-lt"/>
                <a:ea typeface="+mn-ea"/>
                <a:cs typeface="+mn-cs"/>
              </a:rPr>
              <a:t>, expressions of racial prejudice often peak.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By age 5</a:t>
            </a:r>
            <a:r>
              <a:rPr lang="en-US" sz="1200" kern="1200" dirty="0">
                <a:solidFill>
                  <a:schemeClr val="tx1"/>
                </a:solidFill>
                <a:latin typeface="+mn-lt"/>
                <a:ea typeface="+mn-ea"/>
                <a:cs typeface="+mn-cs"/>
              </a:rPr>
              <a:t>, Black and Latinx children show no preference toward their own groups compared to Whites; White children at this age are biased in favor of whiteness.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By Kindergarten</a:t>
            </a:r>
            <a:r>
              <a:rPr lang="en-US" sz="1200" kern="1200" dirty="0">
                <a:solidFill>
                  <a:schemeClr val="tx1"/>
                </a:solidFill>
                <a:latin typeface="+mn-lt"/>
                <a:ea typeface="+mn-ea"/>
                <a:cs typeface="+mn-cs"/>
              </a:rPr>
              <a:t>, children show many of the same racial attitudes that adults in our culture hold – they have already learned to associate some groups with higher status than others.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At 5-7 years old</a:t>
            </a:r>
            <a:r>
              <a:rPr lang="en-US" sz="1200" kern="1200" dirty="0">
                <a:solidFill>
                  <a:schemeClr val="tx1"/>
                </a:solidFill>
                <a:latin typeface="+mn-lt"/>
                <a:ea typeface="+mn-ea"/>
                <a:cs typeface="+mn-cs"/>
              </a:rPr>
              <a:t>, explicit conversations with children about interracial friendship can dramatically improve their racial attitudes –in as little as a single week!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By ages 6 to 8</a:t>
            </a:r>
            <a:r>
              <a:rPr lang="en-US" sz="1200" kern="1200" dirty="0">
                <a:solidFill>
                  <a:schemeClr val="tx1"/>
                </a:solidFill>
                <a:latin typeface="+mn-lt"/>
                <a:ea typeface="+mn-ea"/>
                <a:cs typeface="+mn-cs"/>
              </a:rPr>
              <a:t>, children understand social aspects of racial differences, such as behaviors, personality traits, group differences and comparisons.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By age 12, </a:t>
            </a:r>
            <a:r>
              <a:rPr lang="en-US" sz="1200" kern="1200" dirty="0">
                <a:solidFill>
                  <a:schemeClr val="tx1"/>
                </a:solidFill>
                <a:latin typeface="+mn-lt"/>
                <a:ea typeface="+mn-ea"/>
                <a:cs typeface="+mn-cs"/>
              </a:rPr>
              <a:t>children may already be set in their beliefs and biases.</a:t>
            </a:r>
          </a:p>
          <a:p>
            <a:endParaRPr lang="en-US" dirty="0"/>
          </a:p>
          <a:p>
            <a:r>
              <a:rPr lang="en-US" sz="900" dirty="0"/>
              <a:t>Sources: The Children’s Community School – Social Justice Resources</a:t>
            </a:r>
          </a:p>
          <a:p>
            <a:r>
              <a:rPr lang="en-US" sz="900" dirty="0"/>
              <a:t>http://www.childrenscommunityschool.org/social-justice-resources/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0" kern="1200" dirty="0">
                <a:solidFill>
                  <a:schemeClr val="tx1"/>
                </a:solidFill>
                <a:effectLst/>
                <a:latin typeface="+mn-lt"/>
                <a:ea typeface="+mn-ea"/>
                <a:cs typeface="+mn-cs"/>
              </a:rPr>
              <a:t>“Leading by Example on Race to Mitigate Impact of Racism on the Health and Well-Being of Children”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dirty="0">
                <a:solidFill>
                  <a:schemeClr val="tx1"/>
                </a:solidFill>
                <a:latin typeface="+mn-lt"/>
                <a:ea typeface="+mn-ea"/>
                <a:cs typeface="+mn-cs"/>
              </a:rPr>
              <a:t>https://earlylearningnation.com/2020/07/leading-by-example-on-race-to-mitigate-impact-of-racism-on-the-health-and-well-being-of-children/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dirty="0">
                <a:solidFill>
                  <a:schemeClr val="tx1"/>
                </a:solidFill>
                <a:latin typeface="+mn-lt"/>
                <a:ea typeface="+mn-ea"/>
                <a:cs typeface="+mn-cs"/>
              </a:rPr>
              <a:t>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dirty="0">
                <a:solidFill>
                  <a:schemeClr val="tx1"/>
                </a:solidFill>
                <a:latin typeface="+mn-lt"/>
                <a:ea typeface="+mn-ea"/>
                <a:cs typeface="+mn-cs"/>
              </a:rPr>
              <a:t>https://www.healthychildren.org/English/healthy-living/emotional-wellness/Building-Resilience/Pages/Talking-to-Children-About-Racial-Bias.aspx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dirty="0">
                <a:solidFill>
                  <a:schemeClr val="tx1"/>
                </a:solidFill>
                <a:latin typeface="+mn-lt"/>
                <a:ea typeface="+mn-ea"/>
                <a:cs typeface="+mn-cs"/>
              </a:rPr>
              <a:t>https://pediatrics.aappublications.org/content/pediatrics/144/2/e20191765.full.pdf</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16</a:t>
            </a:fld>
            <a:endParaRPr lang="en-US"/>
          </a:p>
        </p:txBody>
      </p:sp>
    </p:spTree>
    <p:extLst>
      <p:ext uri="{BB962C8B-B14F-4D97-AF65-F5344CB8AC3E}">
        <p14:creationId xmlns:p14="http://schemas.microsoft.com/office/powerpoint/2010/main" val="2109873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14042"/>
                </a:solidFill>
                <a:effectLst/>
                <a:latin typeface="Lato"/>
              </a:rPr>
              <a:t>From NAEYC:</a:t>
            </a:r>
          </a:p>
          <a:p>
            <a:r>
              <a:rPr lang="en-US" b="0" i="0" dirty="0">
                <a:solidFill>
                  <a:srgbClr val="414042"/>
                </a:solidFill>
                <a:effectLst/>
                <a:latin typeface="Lato"/>
              </a:rPr>
              <a:t>https://www.naeyc.org/resources/pubs/yc/may2016/culturally-responsive-classroom</a:t>
            </a:r>
          </a:p>
          <a:p>
            <a:endParaRPr lang="en-US" b="0" i="0" dirty="0">
              <a:solidFill>
                <a:srgbClr val="414042"/>
              </a:solidFill>
              <a:effectLst/>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National Association of the Education of Young Children has resources to help you talk about race with young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be afraid to talk about race, to answer and anticipate questions your child may have! </a:t>
            </a:r>
          </a:p>
          <a:p>
            <a:r>
              <a:rPr lang="en-US" sz="1200" dirty="0">
                <a:latin typeface="+mn-lt"/>
              </a:rPr>
              <a:t>There are two important questions to ask yourself:</a:t>
            </a:r>
          </a:p>
          <a:p>
            <a:r>
              <a:rPr lang="en-US" sz="1200" dirty="0">
                <a:latin typeface="+mn-lt"/>
              </a:rPr>
              <a:t>1. Building</a:t>
            </a:r>
            <a:r>
              <a:rPr lang="en-US" sz="1200" baseline="0" dirty="0">
                <a:latin typeface="+mn-lt"/>
              </a:rPr>
              <a:t> Trust. </a:t>
            </a:r>
            <a:r>
              <a:rPr lang="en-US" sz="1200" dirty="0">
                <a:latin typeface="+mn-lt"/>
              </a:rPr>
              <a:t>Is your classroom a place where all children can feel </a:t>
            </a:r>
            <a:r>
              <a:rPr lang="en-US" sz="1200" b="1" dirty="0">
                <a:latin typeface="+mn-lt"/>
              </a:rPr>
              <a:t>comfortable being themselves?</a:t>
            </a:r>
            <a:r>
              <a:rPr lang="en-US" sz="1200" dirty="0">
                <a:latin typeface="+mn-lt"/>
              </a:rPr>
              <a:t> </a:t>
            </a:r>
            <a:endParaRPr lang="en-US" b="0" i="0" dirty="0">
              <a:solidFill>
                <a:srgbClr val="414042"/>
              </a:solidFill>
              <a:effectLst/>
              <a:latin typeface="Lato"/>
            </a:endParaRPr>
          </a:p>
          <a:p>
            <a:endParaRPr lang="en-US" b="0" i="0" dirty="0">
              <a:solidFill>
                <a:srgbClr val="414042"/>
              </a:solidFill>
              <a:effectLst/>
              <a:latin typeface="Lato"/>
            </a:endParaRPr>
          </a:p>
          <a:p>
            <a:r>
              <a:rPr lang="en-US" b="0" i="0" dirty="0">
                <a:solidFill>
                  <a:srgbClr val="414042"/>
                </a:solidFill>
                <a:effectLst/>
                <a:latin typeface="Lato"/>
              </a:rPr>
              <a:t>“By shifting classroom practices, [teachers] can positively impact children’s acceptance of their own race and others’ races.” </a:t>
            </a:r>
          </a:p>
          <a:p>
            <a:endParaRPr lang="en-US" b="0" i="0" dirty="0">
              <a:solidFill>
                <a:srgbClr val="414042"/>
              </a:solidFill>
              <a:effectLst/>
              <a:latin typeface="Lato"/>
            </a:endParaRPr>
          </a:p>
          <a:p>
            <a:r>
              <a:rPr lang="en-US" b="0" i="0" dirty="0">
                <a:solidFill>
                  <a:srgbClr val="414042"/>
                </a:solidFill>
                <a:effectLst/>
                <a:latin typeface="Lato"/>
              </a:rPr>
              <a:t>“Showing children that we see and value all aspects of them—including attributes related to race and culture—is a critical step in helping them feel welcome and connected to their teachers and peers.” </a:t>
            </a:r>
          </a:p>
          <a:p>
            <a:endParaRPr lang="en-US" b="0" i="0" dirty="0">
              <a:solidFill>
                <a:srgbClr val="414042"/>
              </a:solidFill>
              <a:effectLst/>
              <a:latin typeface="Lato"/>
            </a:endParaRPr>
          </a:p>
          <a:p>
            <a:r>
              <a:rPr lang="en-US" b="0" i="0" dirty="0">
                <a:solidFill>
                  <a:srgbClr val="414042"/>
                </a:solidFill>
                <a:effectLst/>
                <a:latin typeface="Lato"/>
              </a:rPr>
              <a:t>“Race-Related Teaching Practices may include helping children to develop a positive racial identity, the ability to build relationships across races, and the awareness of race-related injustices and the inclination to take action to stop them.”</a:t>
            </a:r>
          </a:p>
          <a:p>
            <a:endParaRPr lang="en-US"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2.</a:t>
            </a:r>
            <a:r>
              <a:rPr lang="en-US" sz="1200" baseline="0" dirty="0">
                <a:latin typeface="+mn-lt"/>
              </a:rPr>
              <a:t> Begin with books! </a:t>
            </a:r>
            <a:r>
              <a:rPr lang="en-US" sz="1200" dirty="0">
                <a:latin typeface="+mn-lt"/>
              </a:rPr>
              <a:t>Do the children’s books in the classroom reflect the race, values, and beliefs of the teacher and/or the students? Do books send a message that </a:t>
            </a:r>
            <a:r>
              <a:rPr lang="en-US" sz="1200" b="1" dirty="0">
                <a:latin typeface="+mn-lt"/>
              </a:rPr>
              <a:t>all cultures are valued</a:t>
            </a:r>
            <a:r>
              <a:rPr lang="en-US" sz="1200" dirty="0">
                <a:latin typeface="+mn-lt"/>
              </a:rPr>
              <a:t> and we aim to be </a:t>
            </a:r>
            <a:r>
              <a:rPr lang="en-US" sz="1200" b="1" dirty="0">
                <a:latin typeface="+mn-lt"/>
              </a:rPr>
              <a:t>fair to people of all races, genders, and abilities? </a:t>
            </a:r>
          </a:p>
          <a:p>
            <a:endParaRPr lang="en-US" b="0" i="0" dirty="0">
              <a:solidFill>
                <a:srgbClr val="414042"/>
              </a:solidFill>
              <a:effectLst/>
              <a:latin typeface="Lato"/>
            </a:endParaRPr>
          </a:p>
          <a:p>
            <a:r>
              <a:rPr lang="en-US" b="0" i="0" dirty="0">
                <a:solidFill>
                  <a:srgbClr val="414042"/>
                </a:solidFill>
                <a:effectLst/>
                <a:latin typeface="Lato"/>
              </a:rPr>
              <a:t>Make sure you have Racially relevant children’s literature = Provide books which are </a:t>
            </a:r>
            <a:r>
              <a:rPr lang="en-US" b="1" i="0" dirty="0">
                <a:solidFill>
                  <a:srgbClr val="414042"/>
                </a:solidFill>
                <a:effectLst/>
                <a:latin typeface="Lato"/>
              </a:rPr>
              <a:t>mirrors</a:t>
            </a:r>
            <a:r>
              <a:rPr lang="en-US" b="0" i="0" dirty="0">
                <a:solidFill>
                  <a:srgbClr val="414042"/>
                </a:solidFill>
                <a:effectLst/>
                <a:latin typeface="Lato"/>
              </a:rPr>
              <a:t> in which children see and savor images and representations similar to their own lives and experiences, and </a:t>
            </a:r>
            <a:r>
              <a:rPr lang="en-US" b="1" i="0" dirty="0">
                <a:solidFill>
                  <a:srgbClr val="414042"/>
                </a:solidFill>
                <a:effectLst/>
                <a:latin typeface="Lato"/>
              </a:rPr>
              <a:t>windows</a:t>
            </a:r>
            <a:r>
              <a:rPr lang="en-US" b="0" i="0" dirty="0">
                <a:solidFill>
                  <a:srgbClr val="414042"/>
                </a:solidFill>
                <a:effectLst/>
                <a:latin typeface="Lato"/>
              </a:rPr>
              <a:t> to gain new cultural perspectives by peering into others’ worlds.</a:t>
            </a:r>
          </a:p>
          <a:p>
            <a:endParaRPr lang="en-US" b="0" i="0" dirty="0">
              <a:solidFill>
                <a:srgbClr val="414042"/>
              </a:solidFill>
              <a:effectLst/>
              <a:latin typeface="Lato"/>
            </a:endParaRPr>
          </a:p>
          <a:p>
            <a:r>
              <a:rPr lang="en-US" b="0" i="0" dirty="0">
                <a:solidFill>
                  <a:srgbClr val="414042"/>
                </a:solidFill>
                <a:effectLst/>
                <a:latin typeface="Lato"/>
              </a:rPr>
              <a:t>You can Use books as an entry point to discussions about race, springboards for teachable moments and meaningful conversations . Look for high-quality texts with a good story and engaging illustrations, text sets, or collections of connected books that address different perspectives on topics.</a:t>
            </a:r>
          </a:p>
          <a:p>
            <a:endParaRPr lang="en-US" b="0" i="0" dirty="0">
              <a:solidFill>
                <a:srgbClr val="414042"/>
              </a:solidFill>
              <a:effectLst/>
              <a:latin typeface="Lato"/>
            </a:endParaRPr>
          </a:p>
          <a:p>
            <a:r>
              <a:rPr lang="en-US" b="0" i="0" dirty="0">
                <a:solidFill>
                  <a:srgbClr val="414042"/>
                </a:solidFill>
                <a:effectLst/>
                <a:latin typeface="Lato"/>
              </a:rPr>
              <a:t>One example likely</a:t>
            </a:r>
            <a:r>
              <a:rPr lang="en-US" b="0" i="0" baseline="0" dirty="0">
                <a:solidFill>
                  <a:srgbClr val="414042"/>
                </a:solidFill>
                <a:effectLst/>
                <a:latin typeface="Lato"/>
              </a:rPr>
              <a:t> already in your classroom is “Pete the Cat: I Love My White Shoes”. The story tells us that even though his white shoes change colors, Pete keeps moving and grooving because it’s all good.</a:t>
            </a:r>
          </a:p>
          <a:p>
            <a:endParaRPr lang="en-US" b="0" i="0" baseline="0" dirty="0">
              <a:solidFill>
                <a:srgbClr val="414042"/>
              </a:solidFill>
              <a:effectLst/>
              <a:latin typeface="Lato"/>
            </a:endParaRPr>
          </a:p>
          <a:p>
            <a:r>
              <a:rPr lang="en-US" b="0" i="0" baseline="0" dirty="0">
                <a:solidFill>
                  <a:srgbClr val="414042"/>
                </a:solidFill>
                <a:effectLst/>
                <a:latin typeface="Lato"/>
              </a:rPr>
              <a:t>Source: https://www.petethecatbooks.com/9780061906220/pete-the-cat-i-love-my-white-shoes/ </a:t>
            </a:r>
            <a:endParaRPr lang="en-US" b="0" i="0" dirty="0">
              <a:solidFill>
                <a:srgbClr val="414042"/>
              </a:solidFill>
              <a:effectLst/>
              <a:latin typeface="Lato"/>
            </a:endParaRPr>
          </a:p>
          <a:p>
            <a:endParaRPr lang="en-US" b="0" i="0" dirty="0">
              <a:solidFill>
                <a:srgbClr val="414042"/>
              </a:solidFill>
              <a:effectLst/>
              <a:latin typeface="Lato"/>
            </a:endParaRPr>
          </a:p>
          <a:p>
            <a:r>
              <a:rPr lang="en-US" b="0" i="0" dirty="0">
                <a:solidFill>
                  <a:srgbClr val="414042"/>
                </a:solidFill>
                <a:effectLst/>
                <a:latin typeface="Lato"/>
              </a:rPr>
              <a:t>There are many wonderful book lists available if you are seeking suggestions, such as one within this article from NAEYC where the information on some of these slides was taken:</a:t>
            </a:r>
            <a:r>
              <a:rPr lang="en-US" sz="1200" kern="1200" dirty="0">
                <a:solidFill>
                  <a:schemeClr val="tx1"/>
                </a:solidFill>
                <a:latin typeface="+mn-lt"/>
                <a:ea typeface="+mn-ea"/>
                <a:cs typeface="+mn-cs"/>
              </a:rPr>
              <a:t> https://www.naeyc.org/resources/pubs/yc/may2016/culturally-responsive-classroom</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Expose children to other communities. Help them understand there is diversity in the world that might not be represented in the community you live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https://earlylearningnation.com/2020/07/leading-by-example-on-race-to-mitigate-impact-of-racism-on-the-health-and-well-being-of-children/</a:t>
            </a:r>
          </a:p>
          <a:p>
            <a:endParaRPr lang="en-US" dirty="0"/>
          </a:p>
          <a:p>
            <a:r>
              <a:rPr lang="en-US" dirty="0"/>
              <a:t>https://www.healthychildren.org/English/healthy-living/emotional-wellness/Building-Resilience/Pages/Talking-to-Children-About-Racial-Bias.aspx</a:t>
            </a:r>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17</a:t>
            </a:fld>
            <a:endParaRPr lang="en-US"/>
          </a:p>
        </p:txBody>
      </p:sp>
    </p:spTree>
    <p:extLst>
      <p:ext uri="{BB962C8B-B14F-4D97-AF65-F5344CB8AC3E}">
        <p14:creationId xmlns:p14="http://schemas.microsoft.com/office/powerpoint/2010/main" val="1242964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14042"/>
                </a:solidFill>
                <a:effectLst/>
                <a:latin typeface="Lato"/>
              </a:rPr>
              <a:t>Let’s talk about some of these practices.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14042"/>
                </a:solidFill>
                <a:effectLst/>
                <a:latin typeface="Lato"/>
              </a:rPr>
              <a:t>Color-blind</a:t>
            </a:r>
            <a:r>
              <a:rPr lang="en-US" b="0" i="0" dirty="0">
                <a:solidFill>
                  <a:srgbClr val="414042"/>
                </a:solidFill>
                <a:effectLst/>
                <a:latin typeface="Lato"/>
              </a:rPr>
              <a:t> is a phrase you’ve probably all heard. This is when children are left to develop their own understandings about race and adults decline to talk about race. This is pretty common but really ineffective and, in fact, potentially harmful, as the absence of an intentional message about race sends a powerful message in itself. Research suggests that ignoring race in early childhood classrooms is not recommended and that an anti-bias, active approach to addressing issues of race and culture is needed to enact positive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14042"/>
                </a:solidFill>
                <a:effectLst/>
                <a:latin typeface="Lato"/>
              </a:rPr>
              <a:t>P</a:t>
            </a:r>
            <a:r>
              <a:rPr lang="en-US" sz="1200" kern="1200" dirty="0">
                <a:solidFill>
                  <a:schemeClr val="tx1"/>
                </a:solidFill>
                <a:effectLst/>
                <a:latin typeface="+mn-lt"/>
                <a:ea typeface="+mn-ea"/>
                <a:cs typeface="+mn-cs"/>
              </a:rPr>
              <a:t>retending to not see race ignores things that are deeply important to a person, and it ignores that our society treats us very differently based on race. P</a:t>
            </a:r>
            <a:r>
              <a:rPr lang="en-US" b="0" i="0" dirty="0">
                <a:solidFill>
                  <a:srgbClr val="414042"/>
                </a:solidFill>
                <a:effectLst/>
                <a:latin typeface="Lato"/>
              </a:rPr>
              <a:t>eople have different experiences based on factors like race &amp; ethnicity. Much like the photo</a:t>
            </a:r>
            <a:r>
              <a:rPr lang="en-US" b="0" i="0" baseline="0" dirty="0">
                <a:solidFill>
                  <a:srgbClr val="414042"/>
                </a:solidFill>
                <a:effectLst/>
                <a:latin typeface="Lato"/>
              </a:rPr>
              <a:t> above, being “color-blind” only makes the world out of focus for us. </a:t>
            </a:r>
            <a:endParaRPr lang="en-US" b="0" i="0" dirty="0">
              <a:solidFill>
                <a:srgbClr val="414042"/>
              </a:solidFill>
              <a:effectLst/>
              <a:latin typeface="Lato"/>
            </a:endParaRPr>
          </a:p>
          <a:p>
            <a:endParaRPr lang="en-US" b="0" i="0" dirty="0">
              <a:solidFill>
                <a:srgbClr val="414042"/>
              </a:solidFill>
              <a:effectLst/>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14042"/>
                </a:solidFill>
                <a:effectLst/>
                <a:latin typeface="Lato"/>
              </a:rPr>
              <a:t>Color-aware</a:t>
            </a:r>
            <a:r>
              <a:rPr lang="en-US" b="0" i="0" dirty="0">
                <a:solidFill>
                  <a:srgbClr val="414042"/>
                </a:solidFill>
                <a:effectLst/>
                <a:latin typeface="Lato"/>
              </a:rPr>
              <a:t> is when adults intentionally teach children about race and tell them we see and value their race because it is an important part of who they are. This is when adults bring up race in direct and positive ways, use teachable moments, and respond to race-related questions and interactions through books and other activities. Just like the picture</a:t>
            </a:r>
            <a:r>
              <a:rPr lang="en-US" b="0" i="0" baseline="0" dirty="0">
                <a:solidFill>
                  <a:srgbClr val="414042"/>
                </a:solidFill>
                <a:effectLst/>
                <a:latin typeface="Lato"/>
              </a:rPr>
              <a:t> of many crayons, we can remind children that each shade is as important as the other. </a:t>
            </a:r>
            <a:endParaRPr lang="en-US" b="0" i="0" dirty="0">
              <a:solidFill>
                <a:srgbClr val="414042"/>
              </a:solidFill>
              <a:effectLst/>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solidFill>
                  <a:srgbClr val="414042"/>
                </a:solidFill>
                <a:effectLst/>
                <a:latin typeface="Lato"/>
              </a:rPr>
              <a:t>A word of caution</a:t>
            </a:r>
            <a:r>
              <a:rPr lang="en-US" b="0" i="0" dirty="0">
                <a:solidFill>
                  <a:srgbClr val="414042"/>
                </a:solidFill>
                <a:effectLst/>
                <a:latin typeface="Lato"/>
              </a:rPr>
              <a:t>: Teachers, please don’t unintentionally tokenize a child in your class or assume that she/he should represent and speak for their entire race (or other identity).</a:t>
            </a:r>
            <a:endParaRPr lang="en-US" sz="1200" kern="1200" dirty="0">
              <a:solidFill>
                <a:schemeClr val="tx1"/>
              </a:solidFill>
              <a:effectLst/>
              <a:latin typeface="+mn-lt"/>
              <a:ea typeface="+mn-ea"/>
              <a:cs typeface="+mn-cs"/>
            </a:endParaRPr>
          </a:p>
          <a:p>
            <a:endParaRPr lang="en-US" b="0" i="0" dirty="0">
              <a:solidFill>
                <a:srgbClr val="414042"/>
              </a:solidFill>
              <a:effectLst/>
              <a:latin typeface="Lato"/>
            </a:endParaRPr>
          </a:p>
          <a:p>
            <a:r>
              <a:rPr lang="en-US" b="1" i="0" dirty="0">
                <a:solidFill>
                  <a:srgbClr val="414042"/>
                </a:solidFill>
                <a:effectLst/>
                <a:latin typeface="Lato"/>
              </a:rPr>
              <a:t>A Social Justice Approach </a:t>
            </a:r>
            <a:r>
              <a:rPr lang="en-US" b="0" i="0" dirty="0">
                <a:solidFill>
                  <a:srgbClr val="414042"/>
                </a:solidFill>
                <a:effectLst/>
                <a:latin typeface="Lato"/>
              </a:rPr>
              <a:t>is ideal because it empowers children to play a role in acting against discrimination. Teachers help children learn how to recognize and act on race-related injustices. Teachers seek out teachable moments that specifically have to do with unfairness or discrimination (such as suggesting children write a letter to a company making  only one color of “flesh-colored” bandages to let them know their product does not match all skin tones and propose name or colors be changed).</a:t>
            </a:r>
          </a:p>
          <a:p>
            <a:endParaRPr lang="en-US" dirty="0"/>
          </a:p>
        </p:txBody>
      </p:sp>
      <p:sp>
        <p:nvSpPr>
          <p:cNvPr id="4" name="Slide Number Placeholder 3"/>
          <p:cNvSpPr>
            <a:spLocks noGrp="1"/>
          </p:cNvSpPr>
          <p:nvPr>
            <p:ph type="sldNum" sz="quarter" idx="10"/>
          </p:nvPr>
        </p:nvSpPr>
        <p:spPr/>
        <p:txBody>
          <a:bodyPr/>
          <a:lstStyle/>
          <a:p>
            <a:fld id="{CAEE9C2B-6CB8-43F2-B096-E79E9F699109}" type="slidenum">
              <a:rPr lang="en-US" smtClean="0"/>
              <a:t>18</a:t>
            </a:fld>
            <a:endParaRPr lang="en-US"/>
          </a:p>
        </p:txBody>
      </p:sp>
    </p:spTree>
    <p:extLst>
      <p:ext uri="{BB962C8B-B14F-4D97-AF65-F5344CB8AC3E}">
        <p14:creationId xmlns:p14="http://schemas.microsoft.com/office/powerpoint/2010/main" val="2362957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err="1">
                <a:solidFill>
                  <a:schemeClr val="tx1"/>
                </a:solidFill>
                <a:effectLst/>
                <a:latin typeface="+mn-lt"/>
                <a:ea typeface="+mn-ea"/>
                <a:cs typeface="+mn-cs"/>
              </a:rPr>
              <a:t>Nadiyah</a:t>
            </a:r>
            <a:r>
              <a:rPr lang="en-US" sz="1200" b="1" i="0" kern="1200" dirty="0">
                <a:solidFill>
                  <a:schemeClr val="tx1"/>
                </a:solidFill>
                <a:effectLst/>
                <a:latin typeface="+mn-lt"/>
                <a:ea typeface="+mn-ea"/>
                <a:cs typeface="+mn-cs"/>
              </a:rPr>
              <a:t> Taylor, </a:t>
            </a:r>
            <a:r>
              <a:rPr lang="en-US" sz="1200" b="0" i="0" kern="1200" dirty="0">
                <a:solidFill>
                  <a:schemeClr val="tx1"/>
                </a:solidFill>
                <a:effectLst/>
                <a:latin typeface="+mn-lt"/>
                <a:ea typeface="+mn-ea"/>
                <a:cs typeface="+mn-cs"/>
              </a:rPr>
              <a:t>Professor in Early Care and Education at </a:t>
            </a:r>
            <a:r>
              <a:rPr lang="en-US" sz="1200" b="1" i="0" kern="1200" dirty="0">
                <a:solidFill>
                  <a:schemeClr val="tx1"/>
                </a:solidFill>
                <a:effectLst/>
                <a:latin typeface="+mn-lt"/>
                <a:ea typeface="+mn-ea"/>
                <a:cs typeface="+mn-cs"/>
                <a:hlinkClick r:id="rId3"/>
              </a:rPr>
              <a:t>Las Positas College</a:t>
            </a:r>
            <a:r>
              <a:rPr lang="en-US" sz="1200" b="1" i="0" kern="1200" dirty="0">
                <a:solidFill>
                  <a:schemeClr val="tx1"/>
                </a:solidFill>
                <a:effectLst/>
                <a:latin typeface="+mn-lt"/>
                <a:ea typeface="+mn-ea"/>
                <a:cs typeface="+mn-cs"/>
              </a:rPr>
              <a:t>, shares these suggestions which are included within the presentation </a:t>
            </a:r>
            <a:r>
              <a:rPr lang="en-US" sz="1200" b="1" i="1" kern="1200" dirty="0">
                <a:solidFill>
                  <a:schemeClr val="tx1"/>
                </a:solidFill>
                <a:effectLst/>
                <a:latin typeface="+mn-lt"/>
                <a:ea typeface="+mn-ea"/>
                <a:cs typeface="+mn-cs"/>
              </a:rPr>
              <a:t>Teaching Social Justice: Navigating the Deep Waters of Equity in Early Childhood </a:t>
            </a:r>
            <a:endParaRPr lang="en-US" sz="1200" b="1"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While it’s important to discuss the biases that people have and experiences based on differences such as skin color, as we discussed earlier, we don’t want the only images or depictions that young children receive about people of specific identities to be those focused on injustices. Books can be a useful tool to start a conversation about discrimination based on race and how similar biases could be happening today, however, we don’t want that to be the only—or the main way--that children hear stories about and see images of their identity.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also want them to be exposed to stories about people of color or different abilities who are doctors, teachers, president, vice-president, etc. This is not to downplay the bias and discrimination that people experience but rather so that we don’t focus ONLY on those experiences when communicating about race and identity. In addition to young children learning about heroes in the Civil Rights movement, for example, which could lead to an important conversation about racial discrimination, it is also important for them to hear stories about and see images of families going about their daily lives where race is not explicitly mentioned.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example, the</a:t>
            </a:r>
            <a:r>
              <a:rPr lang="en-US" sz="1200" b="0" i="0" kern="1200" baseline="0" dirty="0">
                <a:solidFill>
                  <a:schemeClr val="tx1"/>
                </a:solidFill>
                <a:effectLst/>
                <a:latin typeface="+mn-lt"/>
                <a:ea typeface="+mn-ea"/>
                <a:cs typeface="+mn-cs"/>
              </a:rPr>
              <a:t> movie </a:t>
            </a:r>
            <a:r>
              <a:rPr lang="en-US" sz="1200" b="1" i="0" kern="1200" baseline="0" dirty="0">
                <a:solidFill>
                  <a:schemeClr val="tx1"/>
                </a:solidFill>
                <a:effectLst/>
                <a:latin typeface="+mn-lt"/>
                <a:ea typeface="+mn-ea"/>
                <a:cs typeface="+mn-cs"/>
              </a:rPr>
              <a:t>Black Panther </a:t>
            </a:r>
            <a:r>
              <a:rPr lang="en-US" sz="1200" b="0" i="0" kern="1200" baseline="0" dirty="0">
                <a:solidFill>
                  <a:schemeClr val="tx1"/>
                </a:solidFill>
                <a:effectLst/>
                <a:latin typeface="+mn-lt"/>
                <a:ea typeface="+mn-ea"/>
                <a:cs typeface="+mn-cs"/>
              </a:rPr>
              <a:t>can be a helpful reference for depicting a strong figure and a proud culture to which young Black children can relate. Seek out other inclusive and uplifting stories to share.  </a:t>
            </a:r>
            <a:r>
              <a:rPr lang="en-US" sz="1200" b="0" i="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Read at least 3 stories about groups that typically experience bias where they are simply discussed as people before introducing injustice. </a:t>
            </a:r>
            <a:r>
              <a:rPr lang="en-US" sz="1200" b="0" i="0" kern="1200" dirty="0">
                <a:solidFill>
                  <a:schemeClr val="tx1"/>
                </a:solidFill>
                <a:effectLst/>
                <a:latin typeface="+mn-lt"/>
                <a:ea typeface="+mn-ea"/>
                <a:cs typeface="+mn-cs"/>
              </a:rPr>
              <a:t>And not just during Black History Month, but any time, any day! Include some stories about people of different races, ethnicities, genders, etc. working together for civil rights as well as having adventures and experiences that don’t center around their marginalized identities.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https://www.earlychildhoodwebinars.com/webinars/teaching-social-justice-navigating-the-deep-waters-of-equity-in-early-childhood-programs/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19</a:t>
            </a:fld>
            <a:endParaRPr lang="en-US"/>
          </a:p>
        </p:txBody>
      </p:sp>
    </p:spTree>
    <p:extLst>
      <p:ext uri="{BB962C8B-B14F-4D97-AF65-F5344CB8AC3E}">
        <p14:creationId xmlns:p14="http://schemas.microsoft.com/office/powerpoint/2010/main" val="112057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29692-399C-4F91-9464-27A2FC9A0F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432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effectLst/>
                <a:latin typeface="+mn-lt"/>
                <a:ea typeface="Calibri"/>
                <a:cs typeface="Calibri"/>
                <a:sym typeface="Calibri"/>
              </a:rPr>
              <a:t>Photo by the Alameda County Fathers Corps. Image may be used in presentation unless the PowerPoint is being used to generate a profit.</a:t>
            </a:r>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20</a:t>
            </a:fld>
            <a:endParaRPr lang="en-US"/>
          </a:p>
        </p:txBody>
      </p:sp>
    </p:spTree>
    <p:extLst>
      <p:ext uri="{BB962C8B-B14F-4D97-AF65-F5344CB8AC3E}">
        <p14:creationId xmlns:p14="http://schemas.microsoft.com/office/powerpoint/2010/main" val="3172473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i="0" dirty="0"/>
              <a:t>Sort your books!</a:t>
            </a:r>
          </a:p>
          <a:p>
            <a:pPr marL="171450" lvl="0" indent="-171450">
              <a:buFont typeface="Arial" panose="020B0604020202020204" pitchFamily="34" charset="0"/>
              <a:buChar char="•"/>
            </a:pPr>
            <a:r>
              <a:rPr lang="en-US" b="0" i="0" dirty="0"/>
              <a:t>Identity representations of the characters (gender diversity, racial diversity, income diversity, family diversity, ability diversity, social issues): How do they compare with your students’ identities? </a:t>
            </a:r>
            <a:endParaRPr lang="en-US" dirty="0"/>
          </a:p>
          <a:p>
            <a:pPr marL="171450" lvl="0" indent="-171450">
              <a:buFont typeface="Arial" panose="020B0604020202020204" pitchFamily="34" charset="0"/>
              <a:buChar char="•"/>
            </a:pPr>
            <a:r>
              <a:rPr lang="en-US" b="0" i="0" dirty="0"/>
              <a:t>Diversity of authors and illustrators: Read the author and illustrator bios in books. Can your students identify with them?</a:t>
            </a:r>
            <a:endParaRPr lang="en-US" dirty="0"/>
          </a:p>
          <a:p>
            <a:pPr marL="171450" lvl="0" indent="-171450">
              <a:buFont typeface="Arial" panose="020B0604020202020204" pitchFamily="34" charset="0"/>
              <a:buChar char="•"/>
            </a:pPr>
            <a:r>
              <a:rPr lang="en-US" b="0" i="0" dirty="0"/>
              <a:t>According to your students’ interests, experiences, and traits: What students’ experiences match the books?</a:t>
            </a:r>
            <a:endParaRPr lang="en-US" dirty="0"/>
          </a:p>
          <a:p>
            <a:pPr marL="171450" lvl="0" indent="-171450">
              <a:buFont typeface="Arial" panose="020B0604020202020204" pitchFamily="34" charset="0"/>
              <a:buChar char="•"/>
            </a:pPr>
            <a:r>
              <a:rPr lang="en-US" b="0" i="0" dirty="0"/>
              <a:t>Cultural authenticity of the text: Is the author / illustrator a member of the culture the book is about? Is the world created in this text authentic to the culture represented?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After sorting the books, assess where you need more books for your students and how you can include students in the library’s organization.</a:t>
            </a:r>
            <a:endParaRPr lang="en-US" b="0" i="0" dirty="0">
              <a:solidFill>
                <a:srgbClr val="231F20"/>
              </a:solidFill>
              <a:effectLst/>
              <a:latin typeface="ff1"/>
            </a:endParaRPr>
          </a:p>
          <a:p>
            <a:pPr algn="l"/>
            <a:endParaRPr lang="en-US" b="0" i="0" dirty="0">
              <a:solidFill>
                <a:srgbClr val="231F20"/>
              </a:solidFill>
              <a:effectLst/>
              <a:latin typeface="ff1"/>
            </a:endParaRPr>
          </a:p>
          <a:p>
            <a:pPr algn="l"/>
            <a:r>
              <a:rPr lang="en-US" b="0" i="0" dirty="0">
                <a:solidFill>
                  <a:srgbClr val="231F20"/>
                </a:solidFill>
                <a:effectLst/>
                <a:latin typeface="ff1"/>
              </a:rPr>
              <a:t>Source: </a:t>
            </a:r>
            <a:r>
              <a:rPr lang="en-US" b="0" i="1" dirty="0">
                <a:solidFill>
                  <a:srgbClr val="231F20"/>
                </a:solidFill>
                <a:effectLst/>
                <a:latin typeface="ff1"/>
              </a:rPr>
              <a:t>Take a Close Look: Inventorying Your Classroom Library for Diverse Books, </a:t>
            </a:r>
            <a:r>
              <a:rPr lang="en-US" b="0" i="0" dirty="0">
                <a:solidFill>
                  <a:srgbClr val="231F20"/>
                </a:solidFill>
                <a:effectLst/>
                <a:latin typeface="ff2"/>
              </a:rPr>
              <a:t>Janelle W. Henderson, Katherine Warren, Kathryn F. Whitmore, Amy Seely Flint, Tasha </a:t>
            </a:r>
            <a:r>
              <a:rPr lang="en-US" b="0" i="0" dirty="0" err="1">
                <a:solidFill>
                  <a:srgbClr val="231F20"/>
                </a:solidFill>
                <a:effectLst/>
                <a:latin typeface="ff2"/>
              </a:rPr>
              <a:t>Tropp</a:t>
            </a:r>
            <a:r>
              <a:rPr lang="en-US" b="0" i="0" dirty="0">
                <a:solidFill>
                  <a:srgbClr val="231F20"/>
                </a:solidFill>
                <a:effectLst/>
                <a:latin typeface="ff2"/>
              </a:rPr>
              <a:t> </a:t>
            </a:r>
            <a:r>
              <a:rPr lang="en-US" b="0" i="0" dirty="0" err="1">
                <a:solidFill>
                  <a:srgbClr val="231F20"/>
                </a:solidFill>
                <a:effectLst/>
                <a:latin typeface="ff2"/>
              </a:rPr>
              <a:t>Laman</a:t>
            </a:r>
            <a:r>
              <a:rPr lang="en-US" b="0" i="0" dirty="0">
                <a:solidFill>
                  <a:srgbClr val="231F20"/>
                </a:solidFill>
                <a:effectLst/>
                <a:latin typeface="ff2"/>
              </a:rPr>
              <a:t>, Wanda Jaggers</a:t>
            </a:r>
          </a:p>
          <a:p>
            <a:endParaRPr lang="en-US" dirty="0"/>
          </a:p>
          <a:p>
            <a:r>
              <a:rPr lang="en-US" dirty="0"/>
              <a:t>https://ila.onlinelibrary.wiley.com/doi/epdf/10.1002/trtr.1886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effectLst/>
                <a:latin typeface="+mn-lt"/>
                <a:ea typeface="Calibri"/>
                <a:cs typeface="Calibri"/>
                <a:sym typeface="Calibri"/>
              </a:rPr>
              <a:t>Photo by the Alameda County Fathers Corps. Image may be used in presentation unless the PowerPoint is being used to generate a profit.</a:t>
            </a:r>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21</a:t>
            </a:fld>
            <a:endParaRPr lang="en-US"/>
          </a:p>
        </p:txBody>
      </p:sp>
    </p:spTree>
    <p:extLst>
      <p:ext uri="{BB962C8B-B14F-4D97-AF65-F5344CB8AC3E}">
        <p14:creationId xmlns:p14="http://schemas.microsoft.com/office/powerpoint/2010/main" val="445746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B546-053F-4DC8-9A51-B93C0CB996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6489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Training: </a:t>
            </a:r>
            <a:r>
              <a:rPr lang="en-US" dirty="0"/>
              <a:t>What can your school or program do to help address and reduce implicit biases? Well, one recommendation is to </a:t>
            </a:r>
            <a:r>
              <a:rPr lang="en-US" b="1" dirty="0"/>
              <a:t>take advantage of teacher training about implicit biases and their effects</a:t>
            </a:r>
            <a:r>
              <a:rPr lang="en-US" dirty="0"/>
              <a:t>, so you are taking an important step just by being here today and engaging in this topic with your colleagues.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Source: </a:t>
            </a:r>
            <a:r>
              <a:rPr lang="en-US" sz="1050" u="sng" dirty="0">
                <a:hlinkClick r:id="rId3"/>
              </a:rPr>
              <a:t>https://www.americanprogress.org/issues/early-childhood/reports/2018/01/17/445041/suspensions-not-support/</a:t>
            </a:r>
            <a:endParaRPr lang="en-US" sz="1050"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t>Get to know your families: </a:t>
            </a:r>
            <a:r>
              <a:rPr lang="en-US" sz="1200" u="none" dirty="0"/>
              <a:t>—</a:t>
            </a:r>
            <a:r>
              <a:rPr lang="en-US" sz="1200" b="1" u="none" dirty="0"/>
              <a:t>family engagement</a:t>
            </a:r>
            <a:r>
              <a:rPr lang="en-US" sz="1200" u="none" dirty="0"/>
              <a:t>. </a:t>
            </a:r>
            <a:r>
              <a:rPr lang="en-US" sz="1200" kern="1200" dirty="0">
                <a:solidFill>
                  <a:schemeClr val="tx1"/>
                </a:solidFill>
                <a:latin typeface="+mn-lt"/>
                <a:ea typeface="+mn-ea"/>
                <a:cs typeface="+mn-cs"/>
              </a:rPr>
              <a:t>Promote </a:t>
            </a:r>
            <a:r>
              <a:rPr lang="en-US" sz="1200" b="1" kern="1200" dirty="0">
                <a:solidFill>
                  <a:schemeClr val="tx1"/>
                </a:solidFill>
                <a:latin typeface="+mn-lt"/>
                <a:ea typeface="+mn-ea"/>
                <a:cs typeface="+mn-cs"/>
              </a:rPr>
              <a:t>meaningful</a:t>
            </a:r>
            <a:r>
              <a:rPr lang="en-US" sz="1200" kern="1200" dirty="0">
                <a:solidFill>
                  <a:schemeClr val="tx1"/>
                </a:solidFill>
                <a:latin typeface="+mn-lt"/>
                <a:ea typeface="+mn-ea"/>
                <a:cs typeface="+mn-cs"/>
              </a:rPr>
              <a:t> family engagement, with increased opportunities for teacher-family interactions. Engage and c</a:t>
            </a:r>
            <a:r>
              <a:rPr lang="en-US" sz="1200" u="none" dirty="0"/>
              <a:t>ollaborate with your students’ families! The more we know about our children and families, the less likely we are to be unconsciously overpowered by any implicit biases we may have toward them.  The Mississippi Department of Education offers training for educators on promoting meaningful family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Another resource is the University of Arizona’s “</a:t>
            </a:r>
            <a:r>
              <a:rPr lang="en-US" sz="1200" b="1" u="none" dirty="0"/>
              <a:t>Funds of Knowledge</a:t>
            </a:r>
            <a:r>
              <a:rPr lang="en-US" sz="1200" u="none" dirty="0"/>
              <a:t>”—”the essential cultural practices and bodies of knowledge that are embedded in the daily practices and routines of families”--keep in mind that “</a:t>
            </a:r>
            <a:r>
              <a:rPr lang="en-US" sz="1200" b="1" u="none" dirty="0"/>
              <a:t>families have abundant knowledge that programs can learn from and use in their family engagement efforts.</a:t>
            </a:r>
            <a:r>
              <a:rPr lang="en-US" sz="1200" u="none" dirty="0"/>
              <a:t> You can learn more about incorporating the Funds of Knowledge into your classroom at the </a:t>
            </a:r>
            <a:r>
              <a:rPr lang="en-US" dirty="0"/>
              <a:t>Head Start Early Childhood Learning &amp; Knowledge Center online.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Discuss how your school can more authentically engage with your students and their families. Are home visits an option? Home visits are an excellent way to get to know your families better.</a:t>
            </a: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Relevant, Affirming, and Inclusive Curriculum: </a:t>
            </a:r>
            <a:r>
              <a:rPr lang="en-US" b="1" dirty="0"/>
              <a:t>The more connections to their home languages, traditions, and lived experiences, the more supported children feel in the classroom. How culturally responsive is your curriculum? Are</a:t>
            </a:r>
            <a:r>
              <a:rPr lang="en-US" sz="1200" b="1" dirty="0">
                <a:latin typeface="Segoe UI" panose="020B0502040204020203" pitchFamily="34" charset="0"/>
              </a:rPr>
              <a:t> positive, affirming messages being sent to all children through the books and posters in your classroom? Do your classroom learning materials reflect the cultures of students? Which holidays are celebrated in your classroom, and are they the same as the holidays your students’ families are celebrating?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about how you are trying to un-learn your bias and how you can help your students reduce any implicit bias of their own. Ask students to take turns pretending to be different people or characters to give them practice considering different perspectives. Display materials and photos that challenge stereotypical associations. Talk about and show students people of different races, genders, ethnicities, physical abilities, etc. in different careers and positions of power. Include students with disabilities in the classroom as much as possible (if not all the time)! </a:t>
            </a:r>
            <a:r>
              <a:rPr lang="en-US" b="1" dirty="0"/>
              <a:t>If you are not including students with certain disabilities all the time, how might you adjust your activities so that they can be included? </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Expose children to positive, affirming messages and content that reflects their race and other aspects of their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communicate high expectations through your engagement with children, children are able to experience the opposite of implicit bias.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Additional Support when Needed: </a:t>
            </a:r>
            <a:r>
              <a:rPr lang="en-US" b="1" dirty="0"/>
              <a:t>Provide—and advocate for, when needed--support and access to appropriate and affirming services and interventions for children who have experienced toxic stress and trauma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Stress reduction </a:t>
            </a:r>
            <a:r>
              <a:rPr lang="en-US" dirty="0"/>
              <a:t>is also helpful; when people slow down their brains, they can think more clearly and are less likely to respond to the first instinct that pops into their unconscious minds. Incorporate some mindfulness activities appropriate for young children into your classroom, as well as fellow teachers, in your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t>Staff Considerations: </a:t>
            </a:r>
            <a:r>
              <a:rPr lang="en-US" i="0" dirty="0"/>
              <a:t>Consider the relationships among staff. </a:t>
            </a:r>
            <a:r>
              <a:rPr lang="en-US" b="1" dirty="0"/>
              <a:t>In addition to thinking about the children and families you work with, is your school or program open to considering how implicit biases may affect </a:t>
            </a:r>
            <a:r>
              <a:rPr lang="en-US" b="1" u="sng" dirty="0"/>
              <a:t>who is hired </a:t>
            </a:r>
            <a:r>
              <a:rPr lang="en-US" b="1" dirty="0"/>
              <a:t>and </a:t>
            </a:r>
            <a:r>
              <a:rPr lang="en-US" b="1" u="sng" dirty="0"/>
              <a:t>who is represented</a:t>
            </a:r>
            <a:r>
              <a:rPr lang="en-US" b="1" dirty="0"/>
              <a:t> among the staff? Is this something you all can talk openly about? </a:t>
            </a:r>
            <a:r>
              <a:rPr lang="en-US" dirty="0"/>
              <a:t>It’s important to create an atmosphere where staff can self-reflect and talk about potential instances of bias in decision-making and how this relates to discipline in the program, including preventative measures such as engaging, relevant curriculum development; relationships with families; and how staff interact with one another.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Source: National Black Child Development Institute’s </a:t>
            </a:r>
            <a:r>
              <a:rPr lang="en-US" sz="1000" i="1" dirty="0"/>
              <a:t>Delivering on the Promise of Effective Early Childhood Education </a:t>
            </a:r>
            <a:r>
              <a:rPr lang="en-US" sz="1000" i="0" dirty="0"/>
              <a:t>by </a:t>
            </a:r>
            <a:r>
              <a:rPr lang="en-US" sz="1000" i="0" dirty="0" err="1"/>
              <a:t>Cemere</a:t>
            </a:r>
            <a:r>
              <a:rPr lang="en-US" sz="1000" i="0" dirty="0"/>
              <a:t> James &amp; </a:t>
            </a:r>
            <a:r>
              <a:rPr lang="en-US" sz="1000" i="0" dirty="0" err="1"/>
              <a:t>Iheoma</a:t>
            </a:r>
            <a:r>
              <a:rPr lang="en-US" sz="1000" i="0" dirty="0"/>
              <a:t> Iruka, December 2018</a:t>
            </a:r>
          </a:p>
          <a:p>
            <a:r>
              <a:rPr lang="en-US" sz="1000" dirty="0"/>
              <a:t>https://www.naeyc.org/resources/pubs/yc/may2016/culturally-responsive-classroom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Source: Kirwan Institute for the Study of Race and Ethnicity’s </a:t>
            </a:r>
            <a:r>
              <a:rPr lang="en-US" sz="1000" i="1" dirty="0"/>
              <a:t>Implicit Bias Strategies: Addressing Implicit Bias in Early Childhood Education</a:t>
            </a:r>
            <a:r>
              <a:rPr lang="en-US" sz="1000" i="0" dirty="0"/>
              <a:t> by Kelly </a:t>
            </a:r>
            <a:r>
              <a:rPr lang="en-US" sz="1000" i="0" dirty="0" err="1"/>
              <a:t>Capatosto</a:t>
            </a:r>
            <a:r>
              <a:rPr lang="en-US" sz="1000" i="0" dirty="0"/>
              <a:t>, July 2015</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Source: </a:t>
            </a:r>
            <a:r>
              <a:rPr lang="en-US" sz="1000" dirty="0">
                <a:hlinkClick r:id="rId4"/>
              </a:rPr>
              <a:t>https://eclkc.ohs.acf.hhs.gov/video/funds-knowledge-video</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cap="none" dirty="0">
                <a:solidFill>
                  <a:schemeClr val="dk1"/>
                </a:solidFill>
                <a:effectLst/>
                <a:latin typeface="+mn-lt"/>
                <a:ea typeface="Calibri"/>
                <a:cs typeface="Calibri"/>
                <a:sym typeface="Calibri"/>
              </a:rPr>
              <a:t>Photo by the Alameda County Fathers Corps. Image may be used in presentation unless the PowerPoint is being used to generate a profit.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5"/>
          </p:nvPr>
        </p:nvSpPr>
        <p:spPr/>
        <p:txBody>
          <a:bodyPr/>
          <a:lstStyle/>
          <a:p>
            <a:fld id="{CAEE9C2B-6CB8-43F2-B096-E79E9F699109}" type="slidenum">
              <a:rPr lang="en-US" smtClean="0"/>
              <a:t>23</a:t>
            </a:fld>
            <a:endParaRPr lang="en-US"/>
          </a:p>
        </p:txBody>
      </p:sp>
    </p:spTree>
    <p:extLst>
      <p:ext uri="{BB962C8B-B14F-4D97-AF65-F5344CB8AC3E}">
        <p14:creationId xmlns:p14="http://schemas.microsoft.com/office/powerpoint/2010/main" val="3199122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Read carefully through your behavior policies. Do they define behavior in clear, measurable terms that reflect developmentally / age-appropriate behavioral expectations </a:t>
            </a:r>
            <a:r>
              <a:rPr lang="en-US" sz="1200" kern="1200" dirty="0">
                <a:solidFill>
                  <a:schemeClr val="tx1"/>
                </a:solidFill>
                <a:latin typeface="+mn-lt"/>
                <a:ea typeface="+mn-ea"/>
                <a:cs typeface="+mn-cs"/>
              </a:rPr>
              <a:t>and the </a:t>
            </a:r>
            <a:r>
              <a:rPr lang="en-US" sz="1200" b="1" kern="1200" dirty="0">
                <a:solidFill>
                  <a:schemeClr val="tx1"/>
                </a:solidFill>
                <a:latin typeface="+mn-lt"/>
                <a:ea typeface="+mn-ea"/>
                <a:cs typeface="+mn-cs"/>
              </a:rPr>
              <a:t>needs of your children and families?</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Think about your Behavior </a:t>
            </a:r>
            <a:r>
              <a:rPr lang="en-US" b="1" u="sng" dirty="0"/>
              <a:t>and </a:t>
            </a:r>
            <a:r>
              <a:rPr lang="en-US" b="1" dirty="0"/>
              <a:t>other center / school policies for a moment</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they reflect </a:t>
            </a:r>
            <a:r>
              <a:rPr lang="en-US" u="sng" dirty="0"/>
              <a:t>developmentally appropriate </a:t>
            </a:r>
            <a:r>
              <a:rPr lang="en-US" dirty="0"/>
              <a:t>behavioral expectations and the needs of your children and families?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behavior systems are clearly defined, staff will make more fair and consistent disciplinary decisions</a:t>
            </a:r>
            <a:r>
              <a:rPr lang="en-US" i="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Engage in positive behaviors yourself, and model and teach appropriate behavior to the children in your classroom.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t>Think about some professional development techniques you could use to identify and discuss implicit bias with your team  - For example, does your center use videos for professional development discussions? If so, use videos to discuss behavior policies. Use the videos to look for how implicit biases may be showing up. Strategize on how to become more aware of how and when biases may unintentionally be showing up in your classroom, and what to do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dirty="0"/>
              <a:t>Talking with children about sensitive topics </a:t>
            </a:r>
            <a:r>
              <a:rPr lang="en-US" b="1" i="0" dirty="0"/>
              <a:t>- What if a child “messes up” and says something biased or uncomfortable about race, gender, ability or another type of bias? How is this handled in your classroom?  </a:t>
            </a:r>
            <a:r>
              <a:rPr lang="en-US" b="0" i="1" dirty="0"/>
              <a:t>If time, allow for discussion.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Instead of being punitive or shutting down the conversation, it is key to gently reframe but not make kids feel bad about talking about race or other differences.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Take advantage of teachable moments and respond to children’s race-related questions and interactions with activities and books that help to move the conversation forward (projects, activities, and read-</a:t>
            </a:r>
            <a:r>
              <a:rPr lang="en-US" sz="1200" kern="1200" dirty="0" err="1">
                <a:solidFill>
                  <a:schemeClr val="tx1"/>
                </a:solidFill>
                <a:effectLst/>
                <a:latin typeface="+mn-lt"/>
                <a:ea typeface="+mn-ea"/>
                <a:cs typeface="+mn-cs"/>
              </a:rPr>
              <a:t>alouds</a:t>
            </a:r>
            <a:r>
              <a:rPr lang="en-US" sz="1200" kern="1200" dirty="0">
                <a:solidFill>
                  <a:schemeClr val="tx1"/>
                </a:solidFill>
                <a:effectLst/>
                <a:latin typeface="+mn-lt"/>
                <a:ea typeface="+mn-ea"/>
                <a:cs typeface="+mn-cs"/>
              </a:rPr>
              <a:t> that emerge from their questions and concerns).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Remember - Children are trying to make sense of their world.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will involve “thinking on your feet”.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Children notice differences and need to feel supported and safe to ask questions about what they have noticed.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Seek out professional development opportunities and printed materials to help build your models of practices and strategies for such occasions.</a:t>
            </a:r>
          </a:p>
          <a:p>
            <a:endParaRPr lang="en-US" b="0" i="1" dirty="0"/>
          </a:p>
          <a:p>
            <a:r>
              <a:rPr lang="en-US" dirty="0"/>
              <a:t>https://www.naeyc.org/sites/default/files/globally-shared/downloads/PDFs/resources/topics/Statement%20from%20NAEYC%20on%20Implicit%20Bias%20Research.pdf</a:t>
            </a:r>
          </a:p>
          <a:p>
            <a:r>
              <a:rPr lang="en-US" dirty="0"/>
              <a:t>https://www.naeyc.org/resources/pubs/yc/mar2017/culturally-appropriate-positive-guidance</a:t>
            </a:r>
          </a:p>
          <a:p>
            <a:r>
              <a:rPr lang="en-US" dirty="0"/>
              <a:t>https://www.naeyc.org/resources/pubs/yc/may2016/culturally-responsive-classroom</a:t>
            </a:r>
          </a:p>
          <a:p>
            <a:r>
              <a:rPr lang="en-US" dirty="0"/>
              <a:t>https://www.naeyc.org/resources/position-statements/equity/recommendations-ECE</a:t>
            </a:r>
          </a:p>
          <a:p>
            <a:r>
              <a:rPr lang="en-US" dirty="0"/>
              <a:t>https://www.naeyc.org/resources/pubs/yc/may2018/teaching-learning-race-and-racism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1" i="0" u="none" strike="noStrike" cap="none" dirty="0">
                <a:solidFill>
                  <a:schemeClr val="dk1"/>
                </a:solidFill>
                <a:effectLst/>
                <a:latin typeface="+mn-lt"/>
                <a:ea typeface="Calibri"/>
                <a:cs typeface="Calibri"/>
                <a:sym typeface="Calibri"/>
              </a:rPr>
              <a:t>Photo by the Alameda County Fathers Corps. Image may be used in presentation unless the PowerPoint is being used to generate a profit.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E9C2B-6CB8-43F2-B096-E79E9F6991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106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program-wide behavior systems are important, one size does not fit all! The same intervention is not going to work for every child.</a:t>
            </a:r>
          </a:p>
          <a:p>
            <a:pPr marL="171450" indent="-171450">
              <a:buFont typeface="Arial" panose="020B0604020202020204" pitchFamily="34" charset="0"/>
              <a:buChar char="•"/>
            </a:pPr>
            <a:r>
              <a:rPr lang="en-US" b="1" dirty="0"/>
              <a:t>Before you respond to a child’s situation, are you considering all the inequities (including bias) that are at play in what’s happening? </a:t>
            </a:r>
          </a:p>
          <a:p>
            <a:pPr marL="171450" indent="-171450">
              <a:buFont typeface="Arial" panose="020B0604020202020204" pitchFamily="34" charset="0"/>
              <a:buChar char="•"/>
            </a:pPr>
            <a:r>
              <a:rPr lang="en-US" b="1" dirty="0"/>
              <a:t>Are you providing supports for children &amp; families to work around barriers, or are you working to tear down the barriers that are causing the issues in the first place? </a:t>
            </a:r>
          </a:p>
          <a:p>
            <a:pPr marL="171450" indent="-171450">
              <a:buFont typeface="Arial" panose="020B0604020202020204" pitchFamily="34" charset="0"/>
              <a:buChar char="•"/>
            </a:pPr>
            <a:r>
              <a:rPr lang="en-US" b="1" dirty="0"/>
              <a:t>(What could examples of barriers be? School policies, transportation issues, conferences during parents’ work hours, etc.) Is your center already providing support to work around barriers, or working towards tearing down the barriers? If not, how could you improve?</a:t>
            </a:r>
            <a:r>
              <a:rPr lang="en-US" b="0" i="1" dirty="0"/>
              <a:t> </a:t>
            </a:r>
          </a:p>
          <a:p>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E9C2B-6CB8-43F2-B096-E79E9F6991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619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is an </a:t>
            </a:r>
            <a:r>
              <a:rPr lang="en-US" sz="1200" b="1" i="0" kern="1200" dirty="0">
                <a:solidFill>
                  <a:schemeClr val="tx1"/>
                </a:solidFill>
                <a:effectLst/>
                <a:latin typeface="+mn-lt"/>
                <a:ea typeface="+mn-ea"/>
                <a:cs typeface="+mn-cs"/>
              </a:rPr>
              <a:t>example of a pledge that preschool staff share with families when they enroll. This type of pledge can be one way to let families know that your school is committed to welcoming everyone- and that your school knows that addressing biases is part of that</a:t>
            </a:r>
            <a:r>
              <a:rPr lang="en-US" sz="1200" b="0" i="0" kern="1200" dirty="0">
                <a:solidFill>
                  <a:schemeClr val="tx1"/>
                </a:solidFill>
                <a:effectLst/>
                <a:latin typeface="+mn-lt"/>
                <a:ea typeface="+mn-ea"/>
                <a:cs typeface="+mn-cs"/>
              </a:rPr>
              <a:t>. </a:t>
            </a:r>
          </a:p>
          <a:p>
            <a:endParaRPr lang="en-US" dirty="0"/>
          </a:p>
          <a:p>
            <a:pPr marL="171450" indent="-171450">
              <a:buFont typeface="Arial" panose="020B0604020202020204" pitchFamily="34" charset="0"/>
              <a:buChar char="•"/>
            </a:pPr>
            <a:r>
              <a:rPr lang="en-US" dirty="0"/>
              <a:t>Remember, the key to determining the most appropriate, effective ways to meet children’s needs, is knowing about each child and family’s experiences AND considering their strengths as well as their challenges</a:t>
            </a:r>
          </a:p>
          <a:p>
            <a:pPr marL="171450" indent="-171450">
              <a:buFont typeface="Arial" panose="020B0604020202020204" pitchFamily="34" charset="0"/>
              <a:buChar char="•"/>
            </a:pPr>
            <a:r>
              <a:rPr lang="en-US" dirty="0"/>
              <a:t>AND, Authentic family engagement—along with respectful, responsive communication-</a:t>
            </a:r>
            <a:r>
              <a:rPr lang="en-US" u="sng" dirty="0"/>
              <a:t>is key </a:t>
            </a:r>
            <a:r>
              <a:rPr lang="en-US" dirty="0"/>
              <a:t>to addressing disproportionate disciplinary practices that can be affected by our implicit biases around race, disability, and other factors of identity.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u="sng" dirty="0">
                <a:hlinkClick r:id="rId3"/>
              </a:rPr>
              <a:t>http://www.theinclusionsolution.me/?s=equality+vs+equity</a:t>
            </a:r>
            <a:endParaRPr lang="en-US" u="sng" dirty="0"/>
          </a:p>
          <a:p>
            <a:pPr marL="171450" indent="-171450">
              <a:buFont typeface="Arial" panose="020B0604020202020204" pitchFamily="34" charset="0"/>
              <a:buChar char="•"/>
            </a:pPr>
            <a:r>
              <a:rPr lang="en-US" u="none" dirty="0"/>
              <a:t>Pledge: </a:t>
            </a:r>
            <a:r>
              <a:rPr lang="en-US" u="sng" dirty="0"/>
              <a:t>https://www.antibiasleadersece.com/wp-content/uploads/2017/03/PledgeEnglish.pdf</a:t>
            </a:r>
          </a:p>
          <a:p>
            <a:pPr marL="171450" indent="-171450">
              <a:buFont typeface="Arial" panose="020B0604020202020204" pitchFamily="34" charset="0"/>
              <a:buChar cha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26</a:t>
            </a:fld>
            <a:endParaRPr lang="en-US"/>
          </a:p>
        </p:txBody>
      </p:sp>
    </p:spTree>
    <p:extLst>
      <p:ext uri="{BB962C8B-B14F-4D97-AF65-F5344CB8AC3E}">
        <p14:creationId xmlns:p14="http://schemas.microsoft.com/office/powerpoint/2010/main" val="2624072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B546-053F-4DC8-9A51-B93C0CB996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359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“What’s racism?” </a:t>
            </a:r>
          </a:p>
          <a:p>
            <a:pPr marL="0" indent="0">
              <a:buNone/>
            </a:pPr>
            <a:r>
              <a:rPr lang="en-US" sz="1200" dirty="0"/>
              <a:t>“Why talk about our feelings?”</a:t>
            </a:r>
          </a:p>
          <a:p>
            <a:pPr marL="0" indent="0">
              <a:buNone/>
            </a:pPr>
            <a:r>
              <a:rPr lang="en-US" sz="1200" dirty="0"/>
              <a:t>“What’s an upstander?”</a:t>
            </a:r>
          </a:p>
          <a:p>
            <a:pPr marL="0" indent="0">
              <a:buNone/>
            </a:pPr>
            <a:r>
              <a:rPr lang="en-US" sz="1200" dirty="0"/>
              <a:t>“What color are we?”</a:t>
            </a:r>
          </a:p>
          <a:p>
            <a:r>
              <a:rPr lang="en-US" dirty="0"/>
              <a:t>Ever heard any of those questions in your classroom? Here’s a resource that helps with specifically talking about racism. </a:t>
            </a:r>
            <a:r>
              <a:rPr lang="en-US" b="0" i="1" dirty="0">
                <a:solidFill>
                  <a:srgbClr val="3D3D3D"/>
                </a:solidFill>
                <a:effectLst/>
                <a:latin typeface="Source Sans Pro" panose="020B0503030403020204" pitchFamily="34" charset="0"/>
              </a:rPr>
              <a:t>Coming Together</a:t>
            </a:r>
            <a:r>
              <a:rPr lang="en-US" b="0" i="0" dirty="0">
                <a:solidFill>
                  <a:srgbClr val="3D3D3D"/>
                </a:solidFill>
                <a:effectLst/>
                <a:latin typeface="Source Sans Pro" panose="020B0503030403020204" pitchFamily="34" charset="0"/>
              </a:rPr>
              <a:t> is a set of materials and resources by Sesame Workshop – that (in their words) are :“developmentally appropriate resources to help guide children to be smarter, stronger, and kinder—and an upstander to racism.”</a:t>
            </a:r>
          </a:p>
          <a:p>
            <a:r>
              <a:rPr lang="en-US" dirty="0"/>
              <a:t>“Sesame Street friends explore their own identities and skin and fur colors and come to understand what it means to be color-proud—to have pride in your own culture, identity, and race and to become “upstanders” for racial justice.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https://pbskids.org/video/sesame-street/3047592663</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D3D3D"/>
                </a:solidFill>
                <a:effectLst/>
                <a:latin typeface="VAG Rounded Std"/>
              </a:rPr>
              <a:t>Sesame Workshop also has the “ABCs of Racial Literacy” - Content to Help Families Talk to Children About Race and Identity, </a:t>
            </a:r>
            <a:r>
              <a:rPr lang="en-US" b="0" i="0" dirty="0">
                <a:solidFill>
                  <a:srgbClr val="3D3D3D"/>
                </a:solidFill>
                <a:effectLst/>
                <a:latin typeface="Source Sans Pro" panose="020B0503030403020204" pitchFamily="34" charset="0"/>
              </a:rPr>
              <a:t>to build racial literacy, to have open conversations with young children, and to engage allies and advocates to become upstanders against racism. </a:t>
            </a:r>
            <a:r>
              <a:rPr lang="en-US" b="0" i="1" dirty="0">
                <a:solidFill>
                  <a:srgbClr val="3D3D3D"/>
                </a:solidFill>
                <a:effectLst/>
                <a:latin typeface="Source Sans Pro" panose="020B0503030403020204" pitchFamily="34" charset="0"/>
              </a:rPr>
              <a:t>Coming Together</a:t>
            </a:r>
            <a:r>
              <a:rPr lang="en-US" b="0" i="0" dirty="0">
                <a:solidFill>
                  <a:srgbClr val="3D3D3D"/>
                </a:solidFill>
                <a:effectLst/>
                <a:latin typeface="Source Sans Pro" panose="020B0503030403020204" pitchFamily="34" charset="0"/>
              </a:rPr>
              <a:t> includes a racial justice educational framework, ongoing research, and a rolling release of new content on </a:t>
            </a:r>
            <a:r>
              <a:rPr lang="en-US" b="1" i="0" u="sng" dirty="0">
                <a:solidFill>
                  <a:srgbClr val="FF9800"/>
                </a:solidFill>
                <a:effectLst/>
                <a:latin typeface="Source Sans Pro" panose="020B0503030403020204" pitchFamily="34" charset="0"/>
                <a:hlinkClick r:id="rId3"/>
              </a:rPr>
              <a:t>SesameWorkshop.org/</a:t>
            </a:r>
            <a:r>
              <a:rPr lang="en-US" b="1" i="0" u="sng" dirty="0" err="1">
                <a:solidFill>
                  <a:srgbClr val="FF9800"/>
                </a:solidFill>
                <a:effectLst/>
                <a:latin typeface="Source Sans Pro" panose="020B0503030403020204" pitchFamily="34" charset="0"/>
                <a:hlinkClick r:id="rId3"/>
              </a:rPr>
              <a:t>ComingTogether</a:t>
            </a:r>
            <a:endParaRPr lang="en-US" b="0" i="0" dirty="0">
              <a:solidFill>
                <a:srgbClr val="3D3D3D"/>
              </a:solidFill>
              <a:effectLst/>
              <a:latin typeface="VAG Rounded Std"/>
            </a:endParaRPr>
          </a:p>
          <a:p>
            <a:endParaRPr lang="en-US" dirty="0"/>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28</a:t>
            </a:fld>
            <a:endParaRPr lang="en-US"/>
          </a:p>
        </p:txBody>
      </p:sp>
    </p:spTree>
    <p:extLst>
      <p:ext uri="{BB962C8B-B14F-4D97-AF65-F5344CB8AC3E}">
        <p14:creationId xmlns:p14="http://schemas.microsoft.com/office/powerpoint/2010/main" val="601532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000000"/>
                </a:solidFill>
                <a:effectLst/>
                <a:latin typeface="Open Sans" panose="020B0604020202020204" pitchFamily="34" charset="0"/>
              </a:rPr>
              <a:t>Another resource is: </a:t>
            </a:r>
            <a:r>
              <a:rPr lang="en-US" b="1" i="1" dirty="0">
                <a:solidFill>
                  <a:srgbClr val="000000"/>
                </a:solidFill>
                <a:effectLst/>
                <a:latin typeface="Open Sans" panose="020B0604020202020204" pitchFamily="34" charset="0"/>
              </a:rPr>
              <a:t>Reflecting on Anti-bias Education in Action: The Early Years. </a:t>
            </a:r>
            <a:r>
              <a:rPr lang="en-US" b="0" i="1" dirty="0">
                <a:solidFill>
                  <a:srgbClr val="000000"/>
                </a:solidFill>
                <a:effectLst/>
                <a:latin typeface="Open Sans" panose="020B0604020202020204" pitchFamily="34" charset="0"/>
              </a:rPr>
              <a:t>This is a movie</a:t>
            </a:r>
            <a:r>
              <a:rPr lang="en-US" b="0" i="0" dirty="0">
                <a:solidFill>
                  <a:srgbClr val="000000"/>
                </a:solidFill>
                <a:effectLst/>
                <a:latin typeface="Open Sans" panose="020B0604020202020204" pitchFamily="34" charset="0"/>
              </a:rPr>
              <a:t> (48 minutes) which features vignettes of anti-bias strategies in early childhood classrooms and interviews with teachers reflecting on their practice.  </a:t>
            </a:r>
          </a:p>
          <a:p>
            <a:pPr marL="171450" indent="-171450" algn="l">
              <a:buFont typeface="Arial" panose="020B0604020202020204" pitchFamily="34" charset="0"/>
              <a:buChar char="•"/>
            </a:pPr>
            <a:r>
              <a:rPr lang="en-US" sz="1400" dirty="0">
                <a:effectLst/>
                <a:latin typeface="Calibri" panose="020F0502020204030204" pitchFamily="34" charset="0"/>
                <a:ea typeface="Calibri" panose="020F0502020204030204" pitchFamily="34" charset="0"/>
              </a:rPr>
              <a:t>Please note </a:t>
            </a:r>
            <a:r>
              <a:rPr lang="en-US" sz="1400" b="1" dirty="0">
                <a:effectLst/>
                <a:latin typeface="Calibri" panose="020F0502020204030204" pitchFamily="34" charset="0"/>
                <a:ea typeface="Calibri" panose="020F0502020204030204" pitchFamily="34" charset="0"/>
              </a:rPr>
              <a:t>*this is a resource if you are interested in diving deeper into how anti-bias education looks for young children, but please know that it does not shy away from topics that some adults may find uncomfortable.*</a:t>
            </a:r>
            <a:endParaRPr lang="en-US" sz="1400" b="1" i="0" dirty="0">
              <a:solidFill>
                <a:srgbClr val="000000"/>
              </a:solidFill>
              <a:effectLst/>
              <a:latin typeface="Open Sans" panose="020B0604020202020204" pitchFamily="34" charset="0"/>
            </a:endParaRPr>
          </a:p>
          <a:p>
            <a:pPr marL="171450" indent="-171450" algn="l">
              <a:buFont typeface="Arial" panose="020B0604020202020204" pitchFamily="34" charset="0"/>
              <a:buChar char="•"/>
            </a:pPr>
            <a:r>
              <a:rPr lang="en-US" b="0" i="0" dirty="0">
                <a:solidFill>
                  <a:srgbClr val="000000"/>
                </a:solidFill>
                <a:effectLst/>
                <a:latin typeface="Open Sans" panose="020B0604020202020204" pitchFamily="34" charset="0"/>
              </a:rPr>
              <a:t>The website describes this resource as follows:</a:t>
            </a:r>
          </a:p>
          <a:p>
            <a:pPr marL="628650" lvl="1" indent="-171450" algn="l">
              <a:buFont typeface="Arial" panose="020B0604020202020204" pitchFamily="34" charset="0"/>
              <a:buChar char="•"/>
            </a:pPr>
            <a:r>
              <a:rPr lang="en-US" b="0" i="0" dirty="0">
                <a:solidFill>
                  <a:srgbClr val="000000"/>
                </a:solidFill>
                <a:effectLst/>
                <a:latin typeface="Open Sans" panose="020B0604020202020204" pitchFamily="34" charset="0"/>
              </a:rPr>
              <a:t>The film interviews teachers committed to equity on a daily basis. </a:t>
            </a:r>
          </a:p>
          <a:p>
            <a:pPr marL="628650" lvl="1" indent="-171450" algn="l">
              <a:buFont typeface="Arial" panose="020B0604020202020204" pitchFamily="34" charset="0"/>
              <a:buChar char="•"/>
            </a:pPr>
            <a:r>
              <a:rPr lang="en-US" b="0" i="0" dirty="0">
                <a:solidFill>
                  <a:srgbClr val="000000"/>
                </a:solidFill>
                <a:effectLst/>
                <a:latin typeface="Open Sans" panose="020B0604020202020204" pitchFamily="34" charset="0"/>
              </a:rPr>
              <a:t>By taking viewers into diverse early childhood classrooms, the film seeks to demonstrate the importance of teacher reflection on identity, context, and practice in anti-bias education and provides a resource for teacher education and professional development.</a:t>
            </a:r>
          </a:p>
          <a:p>
            <a:pPr marL="628650" lvl="1" indent="-171450" algn="l">
              <a:buFont typeface="Arial" panose="020B0604020202020204" pitchFamily="34" charset="0"/>
              <a:buChar char="•"/>
            </a:pPr>
            <a:r>
              <a:rPr lang="en-US" b="0" i="0" u="sng" dirty="0">
                <a:solidFill>
                  <a:srgbClr val="000000"/>
                </a:solidFill>
                <a:effectLst/>
                <a:latin typeface="Open Sans" panose="020B0604020202020204" pitchFamily="34" charset="0"/>
              </a:rPr>
              <a:t>There is no recipe, no model for doing anti-bias education. This approach involves critical thinking and  a deep understanding of the complexity of the issues and your context.</a:t>
            </a:r>
          </a:p>
          <a:p>
            <a:pPr marL="628650" lvl="1" indent="-171450" algn="l">
              <a:buFont typeface="Arial" panose="020B0604020202020204" pitchFamily="34" charset="0"/>
              <a:buChar char="•"/>
            </a:pPr>
            <a:r>
              <a:rPr lang="en-US" b="0" i="0" u="sng" dirty="0">
                <a:solidFill>
                  <a:srgbClr val="000000"/>
                </a:solidFill>
                <a:effectLst/>
                <a:latin typeface="Open Sans" panose="020B0604020202020204" pitchFamily="34" charset="0"/>
              </a:rPr>
              <a:t>The film seeks to generate dialogue about how to bring this approach into your practice</a:t>
            </a:r>
            <a:r>
              <a:rPr lang="en-US" b="0" i="0" dirty="0">
                <a:solidFill>
                  <a:srgbClr val="000000"/>
                </a:solidFill>
                <a:effectLst/>
                <a:latin typeface="Open Sans" panose="020B0604020202020204" pitchFamily="34" charset="0"/>
              </a:rPr>
              <a:t>.  A</a:t>
            </a:r>
            <a:r>
              <a:rPr lang="en-US" b="0" i="0" u="sng" dirty="0">
                <a:solidFill>
                  <a:srgbClr val="008EC2"/>
                </a:solidFill>
                <a:effectLst/>
                <a:latin typeface="Open Sans" panose="020B0604020202020204" pitchFamily="34" charset="0"/>
                <a:hlinkClick r:id="rId3"/>
              </a:rPr>
              <a:t> Guidebook</a:t>
            </a:r>
            <a:r>
              <a:rPr lang="en-US" b="0" i="0" u="sng" dirty="0">
                <a:solidFill>
                  <a:srgbClr val="008EC2"/>
                </a:solidFill>
                <a:effectLst/>
                <a:latin typeface="Open Sans" panose="020B0604020202020204" pitchFamily="34" charset="0"/>
              </a:rPr>
              <a:t> is available to provide</a:t>
            </a:r>
            <a:r>
              <a:rPr lang="en-US" b="0" i="0" dirty="0">
                <a:solidFill>
                  <a:srgbClr val="000000"/>
                </a:solidFill>
                <a:effectLst/>
                <a:latin typeface="Open Sans" panose="020B0604020202020204" pitchFamily="34" charset="0"/>
              </a:rPr>
              <a:t> additional resources and questions for reflection about each vignette in the film.</a:t>
            </a:r>
          </a:p>
          <a:p>
            <a:pPr algn="l"/>
            <a:endParaRPr lang="en-US" b="0" i="0" u="sng" dirty="0">
              <a:solidFill>
                <a:srgbClr val="008EC2"/>
              </a:solidFill>
              <a:effectLst/>
              <a:latin typeface="Open Sans" panose="020B0604020202020204" pitchFamily="34" charset="0"/>
              <a:hlinkClick r:id="" action="ppaction://noaction"/>
            </a:endParaRPr>
          </a:p>
          <a:p>
            <a:pPr algn="l"/>
            <a:endParaRPr lang="en-US" b="0" i="0" u="sng" dirty="0">
              <a:solidFill>
                <a:srgbClr val="008EC2"/>
              </a:solidFill>
              <a:effectLst/>
              <a:latin typeface="Open Sans" panose="020B0604020202020204" pitchFamily="34" charset="0"/>
              <a:hlinkClick r:id="" action="ppaction://noaction"/>
            </a:endParaRPr>
          </a:p>
          <a:p>
            <a:pPr marL="628650" lvl="1" indent="-171450" algn="l">
              <a:buFont typeface="Arial" panose="020B0604020202020204" pitchFamily="34" charset="0"/>
              <a:buChar char="•"/>
            </a:pPr>
            <a:r>
              <a:rPr lang="en-US" b="0" i="0" u="sng" dirty="0">
                <a:solidFill>
                  <a:srgbClr val="008EC2"/>
                </a:solidFill>
                <a:effectLst/>
                <a:latin typeface="Open Sans" panose="020B0604020202020204" pitchFamily="34" charset="0"/>
                <a:hlinkClick r:id="" action="ppaction://noaction"/>
              </a:rPr>
              <a:t>Louise </a:t>
            </a:r>
            <a:r>
              <a:rPr lang="en-US" b="0" i="0" u="sng" dirty="0" err="1">
                <a:solidFill>
                  <a:srgbClr val="008EC2"/>
                </a:solidFill>
                <a:effectLst/>
                <a:latin typeface="Open Sans" panose="020B0604020202020204" pitchFamily="34" charset="0"/>
                <a:hlinkClick r:id="rId4"/>
              </a:rPr>
              <a:t>Derman</a:t>
            </a:r>
            <a:r>
              <a:rPr lang="en-US" b="0" i="0" u="sng" dirty="0">
                <a:solidFill>
                  <a:srgbClr val="008EC2"/>
                </a:solidFill>
                <a:effectLst/>
                <a:latin typeface="Open Sans" panose="020B0604020202020204" pitchFamily="34" charset="0"/>
                <a:hlinkClick r:id="rId4"/>
              </a:rPr>
              <a:t>-Sparks</a:t>
            </a:r>
            <a:r>
              <a:rPr lang="en-US" b="0" i="0" dirty="0">
                <a:solidFill>
                  <a:srgbClr val="000000"/>
                </a:solidFill>
                <a:effectLst/>
                <a:latin typeface="Open Sans" panose="020B0604020202020204" pitchFamily="34" charset="0"/>
              </a:rPr>
              <a:t> is the film’s senior advisor. The film’s theoretical and research framework is based on her co-authored books, </a:t>
            </a:r>
            <a:r>
              <a:rPr lang="en-US" b="0" i="1" u="sng" dirty="0">
                <a:solidFill>
                  <a:srgbClr val="008EC2"/>
                </a:solidFill>
                <a:effectLst/>
                <a:latin typeface="Open Sans" panose="020B0604020202020204" pitchFamily="34" charset="0"/>
                <a:hlinkClick r:id="rId5"/>
              </a:rPr>
              <a:t>Anti-Bias Education for Our Children and Ourselves</a:t>
            </a:r>
            <a:r>
              <a:rPr lang="en-US" b="0" i="0" dirty="0">
                <a:solidFill>
                  <a:srgbClr val="000000"/>
                </a:solidFill>
                <a:effectLst/>
                <a:latin typeface="Open Sans" panose="020B0604020202020204" pitchFamily="34" charset="0"/>
              </a:rPr>
              <a:t> (with Julie Olsen-Edwards and Catherin Goins ) and  </a:t>
            </a:r>
            <a:r>
              <a:rPr lang="en-US" b="0" i="1" u="sng" dirty="0">
                <a:solidFill>
                  <a:srgbClr val="008EC2"/>
                </a:solidFill>
                <a:effectLst/>
                <a:latin typeface="Open Sans" panose="020B0604020202020204" pitchFamily="34" charset="0"/>
                <a:hlinkClick r:id="rId6"/>
              </a:rPr>
              <a:t>Leading Anti-Bias Early Childhood Programs: A Guide for Change</a:t>
            </a:r>
            <a:r>
              <a:rPr lang="en-US" b="0" i="0" dirty="0">
                <a:solidFill>
                  <a:srgbClr val="000000"/>
                </a:solidFill>
                <a:effectLst/>
                <a:latin typeface="Open Sans" panose="020B0604020202020204" pitchFamily="34" charset="0"/>
              </a:rPr>
              <a:t> (with Debbie </a:t>
            </a:r>
            <a:r>
              <a:rPr lang="en-US" b="0" i="0" dirty="0" err="1">
                <a:solidFill>
                  <a:srgbClr val="000000"/>
                </a:solidFill>
                <a:effectLst/>
                <a:latin typeface="Open Sans" panose="020B0604020202020204" pitchFamily="34" charset="0"/>
              </a:rPr>
              <a:t>LeeKeenan</a:t>
            </a:r>
            <a:r>
              <a:rPr lang="en-US" b="0" i="0" dirty="0">
                <a:solidFill>
                  <a:srgbClr val="000000"/>
                </a:solidFill>
                <a:effectLst/>
                <a:latin typeface="Open Sans" panose="020B0604020202020204" pitchFamily="34" charset="0"/>
              </a:rPr>
              <a:t> and John Nimmo).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E9C2B-6CB8-43F2-B096-E79E9F6991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32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the sections of today’s presentation and what we will go over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section titles.]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3</a:t>
            </a:fld>
            <a:endParaRPr lang="en-US"/>
          </a:p>
        </p:txBody>
      </p:sp>
    </p:spTree>
    <p:extLst>
      <p:ext uri="{BB962C8B-B14F-4D97-AF65-F5344CB8AC3E}">
        <p14:creationId xmlns:p14="http://schemas.microsoft.com/office/powerpoint/2010/main" val="1254629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a:p>
            <a:endParaRPr lang="en-US" sz="1200" b="0" i="0" kern="1200" cap="all" dirty="0">
              <a:solidFill>
                <a:schemeClr val="tx1"/>
              </a:solidFill>
              <a:effectLst/>
              <a:latin typeface="+mn-lt"/>
              <a:ea typeface="+mn-ea"/>
              <a:cs typeface="+mn-cs"/>
            </a:endParaRPr>
          </a:p>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E9C2B-6CB8-43F2-B096-E79E9F6991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11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E9C2B-6CB8-43F2-B096-E79E9F6991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50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Mention 5 Handouts we have shared for this session. Each handout has links to more information and tips for teachers and caregivers.</a:t>
            </a:r>
          </a:p>
          <a:p>
            <a:pPr marL="342900" marR="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Race Shapes Children’s Identities</a:t>
            </a:r>
          </a:p>
          <a:p>
            <a:pPr marL="342900" marR="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Emergence of Bias in Childhood</a:t>
            </a:r>
          </a:p>
          <a:p>
            <a:pPr marL="342900" marR="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Equity in the Classroom</a:t>
            </a:r>
          </a:p>
          <a:p>
            <a:pPr marL="342900" marR="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Talking About Race</a:t>
            </a:r>
          </a:p>
          <a:p>
            <a:pPr marL="342900" marR="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Combating Implicit Bias and Stereotypes</a:t>
            </a:r>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32</a:t>
            </a:fld>
            <a:endParaRPr lang="en-US"/>
          </a:p>
        </p:txBody>
      </p:sp>
    </p:spTree>
    <p:extLst>
      <p:ext uri="{BB962C8B-B14F-4D97-AF65-F5344CB8AC3E}">
        <p14:creationId xmlns:p14="http://schemas.microsoft.com/office/powerpoint/2010/main" val="1400629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E9C2B-6CB8-43F2-B096-E79E9F6991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63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a:t>
            </a:r>
            <a:r>
              <a:rPr lang="en-US" sz="1200" baseline="0" dirty="0"/>
              <a:t> important state-wide resource for you and your center is the Mississippi Early Childhood Inclusion Center. </a:t>
            </a:r>
            <a:r>
              <a:rPr lang="en-US" sz="1200" b="1" i="0" kern="1200" dirty="0">
                <a:solidFill>
                  <a:schemeClr val="tx1"/>
                </a:solidFill>
                <a:effectLst/>
                <a:latin typeface="+mn-lt"/>
                <a:ea typeface="+mn-ea"/>
                <a:cs typeface="+mn-cs"/>
              </a:rPr>
              <a:t>MECIC helps centers include children with developmental delays/receiving EI services into classroom activities. </a:t>
            </a:r>
            <a:r>
              <a:rPr lang="en-US" sz="1200" baseline="0" dirty="0"/>
              <a:t>This program is designed to specifically support directors and teachers who have questions or concerns about a child’s development.  They will help you implement a developmental milestone monitoring program in your center and talk with families about early childhood development, provide families with free developmental screenings when there are concerns, </a:t>
            </a:r>
            <a:r>
              <a:rPr lang="en-US" sz="1200" b="1" baseline="0" dirty="0"/>
              <a:t>help teachers learn how to best include children with developmental concerns in their classroom, and link families with other supports.  </a:t>
            </a:r>
          </a:p>
          <a:p>
            <a:endParaRPr lang="en-US" sz="1200" baseline="0" dirty="0"/>
          </a:p>
          <a:p>
            <a:r>
              <a:rPr lang="en-US" sz="1200" baseline="0" dirty="0"/>
              <a:t>MECIC has several professional development opportunities including both 2 and 4 hour programs.  They will come to your center or classroom and help you and they will help families that you send their way!  They are a great resource; give them a call or visit their website!</a:t>
            </a:r>
          </a:p>
          <a:p>
            <a:endParaRPr lang="en-US" sz="1200" baseline="0" dirty="0"/>
          </a:p>
          <a:p>
            <a:pPr lvl="0"/>
            <a:endParaRPr lang="en-US" altLang="en-US" sz="1200" dirty="0">
              <a:solidFill>
                <a:srgbClr val="00C0BC"/>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A89DA-46EA-40CE-93EE-EE9D5D298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680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Reflection / Writing Exercise. Encourage people to </a:t>
            </a:r>
            <a:r>
              <a:rPr lang="en-US" b="1" dirty="0"/>
              <a:t>take a minute to journal &amp; share with a colleague after the training. Or, if there is time, ask participants to put their ideas in the chat! </a:t>
            </a:r>
          </a:p>
          <a:p>
            <a:endParaRPr lang="en-US" dirty="0"/>
          </a:p>
          <a:p>
            <a:pPr marL="285750" indent="-285750">
              <a:buFont typeface="Arial" panose="020B0604020202020204" pitchFamily="34" charset="0"/>
              <a:buChar char="•"/>
            </a:pPr>
            <a:r>
              <a:rPr lang="en-US" sz="1400" dirty="0">
                <a:effectLst/>
                <a:latin typeface="Calibri" panose="020F0502020204030204" pitchFamily="34" charset="0"/>
                <a:ea typeface="Calibri" panose="020F0502020204030204" pitchFamily="34" charset="0"/>
              </a:rPr>
              <a:t>What are some biases your students may have picked up on from adults &amp; media and may have developed about specific identity aspects (their own and other people’s)?</a:t>
            </a:r>
          </a:p>
          <a:p>
            <a:pPr marL="285750" indent="-285750">
              <a:buFont typeface="Arial" panose="020B0604020202020204" pitchFamily="34" charset="0"/>
              <a:buChar char="•"/>
            </a:pPr>
            <a:r>
              <a:rPr lang="en-US" sz="1400" dirty="0">
                <a:effectLst/>
                <a:latin typeface="Calibri" panose="020F0502020204030204" pitchFamily="34" charset="0"/>
                <a:ea typeface="Calibri" panose="020F0502020204030204" pitchFamily="34" charset="0"/>
              </a:rPr>
              <a:t>How can we, as teachers and caregivers, help correct or prevent these biases (i.e., by exposing them to images &amp; ideas that challenge the validity of stereotypes)?</a:t>
            </a:r>
            <a:endParaRPr lang="en-US" sz="1400" dirty="0"/>
          </a:p>
          <a:p>
            <a:pPr marL="171450" lvl="0" indent="-171450" algn="l" rtl="0">
              <a:spcBef>
                <a:spcPts val="0"/>
              </a:spcBef>
              <a:spcAft>
                <a:spcPts val="0"/>
              </a:spcAft>
              <a:buFont typeface="Arial" panose="020B0604020202020204" pitchFamily="34" charset="0"/>
              <a:buChar char="•"/>
            </a:pPr>
            <a:endParaRPr lang="en-US" sz="1400" b="0" i="0" dirty="0"/>
          </a:p>
          <a:p>
            <a:pPr marL="171450" lvl="0" indent="-171450" algn="l" rtl="0">
              <a:spcBef>
                <a:spcPts val="0"/>
              </a:spcBef>
              <a:spcAft>
                <a:spcPts val="0"/>
              </a:spcAft>
              <a:buFont typeface="Arial" panose="020B0604020202020204" pitchFamily="34" charset="0"/>
              <a:buChar char="•"/>
            </a:pPr>
            <a:r>
              <a:rPr lang="en-US" sz="1400" b="0" i="0" dirty="0"/>
              <a:t>What are ways you have seen implicit bias show up at your center or in your personal life? </a:t>
            </a:r>
          </a:p>
          <a:p>
            <a:pPr marL="171450" lvl="0" indent="-171450" algn="l" rtl="0">
              <a:spcBef>
                <a:spcPts val="0"/>
              </a:spcBef>
              <a:spcAft>
                <a:spcPts val="0"/>
              </a:spcAft>
              <a:buFont typeface="Arial" panose="020B0604020202020204" pitchFamily="34" charset="0"/>
              <a:buChar char="•"/>
            </a:pPr>
            <a:r>
              <a:rPr lang="en-US" sz="1400" b="1" i="0" dirty="0"/>
              <a:t>How are you working to address implicit biases in your classroom, your center, or your personal life? Or what are some ideas you might want to try? </a:t>
            </a:r>
          </a:p>
          <a:p>
            <a:pPr marL="171450" lvl="0" indent="-171450" algn="l" rtl="0">
              <a:spcBef>
                <a:spcPts val="0"/>
              </a:spcBef>
              <a:spcAft>
                <a:spcPts val="0"/>
              </a:spcAft>
              <a:buFont typeface="Arial" panose="020B0604020202020204" pitchFamily="34" charset="0"/>
              <a:buChar char="•"/>
            </a:pPr>
            <a:r>
              <a:rPr lang="en-US" sz="1400" b="0" i="0" dirty="0"/>
              <a:t>Are there any identities of students or families at your center who you would like to learn more about? If so, how could you do this? </a:t>
            </a:r>
            <a:endParaRPr lang="en-US" sz="1400" dirty="0"/>
          </a:p>
          <a:p>
            <a:endParaRPr lang="en-US" dirty="0"/>
          </a:p>
          <a:p>
            <a:r>
              <a:rPr lang="en-US" sz="1200" b="0" i="0" kern="1200" dirty="0">
                <a:solidFill>
                  <a:schemeClr val="tx1"/>
                </a:solidFill>
                <a:effectLst/>
                <a:latin typeface="+mn-lt"/>
                <a:ea typeface="+mn-ea"/>
                <a:cs typeface="+mn-cs"/>
              </a:rPr>
              <a:t>Reflection questions from: </a:t>
            </a:r>
          </a:p>
          <a:p>
            <a:r>
              <a:rPr lang="en-US" sz="1200" b="0" i="0" u="sng" kern="1200" dirty="0">
                <a:solidFill>
                  <a:schemeClr val="tx1"/>
                </a:solidFill>
                <a:effectLst/>
                <a:latin typeface="+mn-lt"/>
                <a:ea typeface="+mn-ea"/>
                <a:cs typeface="+mn-cs"/>
                <a:hlinkClick r:id="" action="ppaction://noaction"/>
              </a:rPr>
              <a:t>https://nmaahc.si.edu/learn/talking-about-race/topics/bias</a:t>
            </a:r>
          </a:p>
          <a:p>
            <a:r>
              <a:rPr lang="en-US" sz="1200" b="0" i="0" u="sng" kern="1200" dirty="0">
                <a:solidFill>
                  <a:schemeClr val="tx1"/>
                </a:solidFill>
                <a:effectLst/>
                <a:latin typeface="+mn-lt"/>
                <a:ea typeface="+mn-ea"/>
                <a:cs typeface="+mn-cs"/>
                <a:hlinkClick r:id="" action="ppaction://noaction"/>
              </a:rPr>
              <a:t>https://nmaahc.si.edu/learn/talking-about-race</a:t>
            </a:r>
            <a:endParaRPr lang="en-US" sz="1200" b="0" i="0" u="sng"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E9C2B-6CB8-43F2-B096-E79E9F6991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651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dirty="0">
                <a:solidFill>
                  <a:srgbClr val="AAAD00"/>
                </a:solidFill>
              </a:rPr>
              <a:t>Please visit our website for more resources and videos and to subscribe to our monthly newsletters!</a:t>
            </a:r>
          </a:p>
          <a:p>
            <a:pPr marL="0" lvl="0" indent="0">
              <a:lnSpc>
                <a:spcPct val="150000"/>
              </a:lnSpc>
              <a:buFont typeface="Arial" panose="020B0604020202020204" pitchFamily="34" charset="0"/>
              <a:buNone/>
            </a:pPr>
            <a:endParaRPr lang="en-US" sz="1200" dirty="0">
              <a:solidFill>
                <a:srgbClr val="AAAD00"/>
              </a:solidFill>
            </a:endParaRPr>
          </a:p>
          <a:p>
            <a:pPr marL="0" lvl="0" indent="0">
              <a:lnSpc>
                <a:spcPct val="150000"/>
              </a:lnSpc>
              <a:buFont typeface="Arial" panose="020B0604020202020204" pitchFamily="34" charset="0"/>
              <a:buNone/>
            </a:pPr>
            <a:r>
              <a:rPr lang="en-US" sz="1200" dirty="0">
                <a:solidFill>
                  <a:srgbClr val="AAAD00"/>
                </a:solidFill>
              </a:rPr>
              <a:t>Look under Resources to find links and downloads for you to use and share.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29692-399C-4F91-9464-27A2FC9A0F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026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Check out our resource maps for your community and let us know if there are some we can add!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F2F34-DE8E-462B-B44F-C6E80B7A31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173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i="0" dirty="0"/>
          </a:p>
        </p:txBody>
      </p:sp>
      <p:sp>
        <p:nvSpPr>
          <p:cNvPr id="553" name="Google Shape;55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before we go to our next slide and talk more about what implicit bias really is, let’s do a quick association test. When you hear “peanut butter,” what do you think of? [Ask participants to type answers in chat.]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B546-053F-4DC8-9A51-B93C0CB996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3579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Mmmm</a:t>
            </a:r>
            <a:r>
              <a:rPr lang="en-US" dirty="0"/>
              <a:t>, right, jelly! Peanut butter &amp; jelly! Looks so good.</a:t>
            </a:r>
          </a:p>
          <a:p>
            <a:r>
              <a:rPr lang="en-US" dirty="0"/>
              <a:t>Most of us have heard these two things associated throughout our lives, so we think of them as going together. This happens without us stopping to give it much consideration; it happens quickly and unconsciously. While explicit bias is something we are consciously aware of, implicit bias happens a lot like the quick association of peanut butter &amp; jelly that just happened for a lot of us.</a:t>
            </a:r>
          </a:p>
          <a:p>
            <a:endParaRPr lang="en-US" i="0" u="sng" dirty="0"/>
          </a:p>
          <a:p>
            <a:r>
              <a:rPr lang="en-US" sz="1200" b="1" i="0" kern="1200" dirty="0">
                <a:solidFill>
                  <a:schemeClr val="tx1"/>
                </a:solidFill>
                <a:effectLst/>
                <a:latin typeface="+mn-lt"/>
                <a:ea typeface="+mn-ea"/>
                <a:cs typeface="+mn-cs"/>
              </a:rPr>
              <a:t>But before we talk more about implicit bias, what is bias in general? Bias is </a:t>
            </a:r>
            <a:r>
              <a:rPr lang="en-US" sz="1200" b="0" i="1" kern="1200" dirty="0">
                <a:solidFill>
                  <a:schemeClr val="tx1"/>
                </a:solidFill>
                <a:effectLst/>
                <a:latin typeface="+mn-lt"/>
                <a:ea typeface="+mn-ea"/>
                <a:cs typeface="+mn-cs"/>
              </a:rPr>
              <a:t>The belief that some people or ideas are better than others, usually resulting in unfair treatment.</a:t>
            </a:r>
            <a:endParaRPr lang="en-US" i="0" u="sng" dirty="0"/>
          </a:p>
          <a:p>
            <a:r>
              <a:rPr lang="en-US" sz="1200" b="1" i="0" kern="1200" dirty="0">
                <a:solidFill>
                  <a:schemeClr val="tx1"/>
                </a:solidFill>
                <a:effectLst/>
                <a:latin typeface="+mn-lt"/>
                <a:ea typeface="+mn-ea"/>
                <a:cs typeface="+mn-cs"/>
              </a:rPr>
              <a:t>And what about Explicit bias? Explicit bias is </a:t>
            </a:r>
            <a:r>
              <a:rPr lang="en-US" sz="1200" b="0" i="1" kern="1200" dirty="0">
                <a:solidFill>
                  <a:schemeClr val="tx1"/>
                </a:solidFill>
                <a:effectLst/>
                <a:latin typeface="+mn-lt"/>
                <a:ea typeface="+mn-ea"/>
                <a:cs typeface="+mn-cs"/>
              </a:rPr>
              <a:t>plainly expressed through words and or actions. </a:t>
            </a:r>
            <a:r>
              <a:rPr lang="en-US" sz="1200" b="0" i="0" kern="1200" dirty="0">
                <a:solidFill>
                  <a:schemeClr val="tx1"/>
                </a:solidFill>
                <a:effectLst/>
                <a:latin typeface="+mn-lt"/>
                <a:ea typeface="+mn-ea"/>
                <a:cs typeface="+mn-cs"/>
              </a:rPr>
              <a:t>For example, you could say, “My daughter is the most talented, but you know I’m biased.” In this case, you know you are biased in favor of your daughter, and you are saying so. </a:t>
            </a:r>
            <a:r>
              <a:rPr lang="en-US" dirty="0"/>
              <a:t>Another example of explicit bias could be when someone says they would never hire a person of a specific race or gender to do a certain job. We can often easily recognize that explicit bias is happening, and many of us have spoken up against it or have been hurt by it. </a:t>
            </a:r>
            <a:br>
              <a:rPr lang="en-US" sz="1200" b="0" i="1"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And, finally, the type of bias we’ll focus primarily on today—Implicit bias. What makes bias implicit? </a:t>
            </a:r>
            <a:r>
              <a:rPr lang="en-US" sz="1200" b="0" i="1" kern="1200" dirty="0">
                <a:solidFill>
                  <a:schemeClr val="tx1"/>
                </a:solidFill>
                <a:effectLst/>
                <a:latin typeface="+mn-lt"/>
                <a:ea typeface="+mn-ea"/>
                <a:cs typeface="+mn-cs"/>
              </a:rPr>
              <a:t>hides in our unconscious and gets expressed in our actions. </a:t>
            </a:r>
            <a:r>
              <a:rPr lang="en-US" sz="1200" b="0" i="0" kern="1200" dirty="0">
                <a:solidFill>
                  <a:schemeClr val="tx1"/>
                </a:solidFill>
                <a:effectLst/>
                <a:latin typeface="+mn-lt"/>
                <a:ea typeface="+mn-ea"/>
                <a:cs typeface="+mn-cs"/>
              </a:rPr>
              <a:t>For example, you could say (and consciously think), “Of course I think girls are just as smart as boys,” but when an observer in your classroom counts each student you call on during the school day, the data shows that you ask boys in your classrooms to give their opinions and share their ideas more often than girls. You don’t realize you’re doing so because those associations you make between boys and intelligence happen unconsciously, possibly due to stereotypes you’ve absorbed about gender and intelligence throughout your lifetime. (This is a real life example that happened to one of our staff.) It can be a lot easier to see other people’s implicit biases than to see our own because our conscious mind tells us that we would never think or do something like that! It’s like we almost don’t believe we’ve acted with bias (or have any type of bias) until others point out their observations or we see it for ourselves in a video or data like the classroom example I just mentioned. </a:t>
            </a:r>
          </a:p>
          <a:p>
            <a:endParaRPr lang="en-US" dirty="0"/>
          </a:p>
          <a:p>
            <a:r>
              <a:rPr lang="en-US" dirty="0"/>
              <a:t>Although most of us don’t WANT to have biases,  </a:t>
            </a:r>
            <a:r>
              <a:rPr lang="en-US" i="0" u="sng" dirty="0"/>
              <a:t>*WE ALL HAVE IMPLICIT BIAS*.</a:t>
            </a:r>
            <a:r>
              <a:rPr lang="en-US" i="0" u="none" dirty="0"/>
              <a:t> Now s</a:t>
            </a:r>
            <a:r>
              <a:rPr lang="en-US" i="0" dirty="0"/>
              <a:t>ometimes these quick associations (like peanut butter &amp; jelly) can be beneficial. They can help us make quick decisions and make sense of the world around us. But sometimes such quick associations can be really harmful. What type of associations might be ingrained in us because we hear and see them so much—whether from people in our lives or the media—that perpetuate stereotypes or negative judgments of people based on parts of their identity like race, gender, or ethnicity? What stereotypes are we inundated with, &amp; how might these work to develop our unconscious associations—and implicit biases—over our lifetime and affect how we treat others? </a:t>
            </a:r>
          </a:p>
          <a:p>
            <a:endParaRPr lang="en-US" i="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Sources: </a:t>
            </a:r>
            <a:r>
              <a:rPr lang="en-US" dirty="0">
                <a:hlinkClick r:id="rId3"/>
              </a:rPr>
              <a:t>https://implicit.harvard.edu/implicit/education.html</a:t>
            </a:r>
            <a:r>
              <a:rPr lang="en-US" dirty="0"/>
              <a:t>, </a:t>
            </a:r>
            <a:r>
              <a:rPr lang="en-US" sz="1200" b="0" i="0" u="sng" kern="1200" dirty="0">
                <a:solidFill>
                  <a:schemeClr val="tx1"/>
                </a:solidFill>
                <a:effectLst/>
                <a:latin typeface="+mn-lt"/>
                <a:ea typeface="+mn-ea"/>
                <a:cs typeface="+mn-cs"/>
                <a:hlinkClick r:id="rId4"/>
              </a:rPr>
              <a:t>http://kirwaninstitute.osu.edu/wp-content/uploads/2014/03/2014-implicit-bias.pdf</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“Leading by Example on Race to Mitigate Impact of Racism on the Health and Well-Being of Children”</a:t>
            </a:r>
          </a:p>
          <a:p>
            <a:r>
              <a:rPr lang="en-US" i="0" u="sng" dirty="0"/>
              <a:t>https://earlylearningnation.com/2020/07/leading-by-example-on-race-to-mitigate-impact-of-racism-on-the-health-and-well-being-of-children/</a:t>
            </a:r>
          </a:p>
          <a:p>
            <a:endParaRPr lang="en-US" i="0" u="sng" dirty="0"/>
          </a:p>
          <a:p>
            <a:r>
              <a:rPr lang="en-US" i="0" u="sng" dirty="0"/>
              <a:t>Photo is from </a:t>
            </a:r>
            <a:r>
              <a:rPr lang="en-US" i="0" u="sng" dirty="0" err="1"/>
              <a:t>Unsplash</a:t>
            </a:r>
            <a:endParaRPr lang="en-US" i="0"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AEE9C2B-6CB8-43F2-B096-E79E9F699109}" type="slidenum">
              <a:rPr lang="en-US" smtClean="0"/>
              <a:t>5</a:t>
            </a:fld>
            <a:endParaRPr lang="en-US"/>
          </a:p>
        </p:txBody>
      </p:sp>
    </p:spTree>
    <p:extLst>
      <p:ext uri="{BB962C8B-B14F-4D97-AF65-F5344CB8AC3E}">
        <p14:creationId xmlns:p14="http://schemas.microsoft.com/office/powerpoint/2010/main" val="627727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Again, I am sure that I—and you—have implicit bias!</a:t>
            </a:r>
            <a:r>
              <a:rPr lang="en-US" sz="1200" kern="1200" dirty="0">
                <a:solidFill>
                  <a:schemeClr val="tx1"/>
                </a:solidFill>
                <a:effectLst/>
                <a:latin typeface="+mn-lt"/>
                <a:ea typeface="+mn-ea"/>
                <a:cs typeface="+mn-cs"/>
              </a:rPr>
              <a:t> We all have a brain, so we all have implicit bias. It’s a function of the brain and n</a:t>
            </a:r>
            <a:r>
              <a:rPr lang="en-US" dirty="0"/>
              <a:t>o one is immune! We all make unconscious connections in our brain so quickly we really don’t know it’s happening!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What does this have to do with an iceberg?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92929"/>
              </a:solidFill>
              <a:effectLst/>
              <a:latin typeface="medium-content-serif-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92929"/>
                </a:solidFill>
                <a:effectLst/>
                <a:latin typeface="medium-content-serif-font"/>
              </a:rPr>
              <a:t>Our brain is like an iceberg, with the smaller part we can see above the water like the conscious part of our brain, and the larger part that is under the water being the part of our brain where the unconscious processing takes place. </a:t>
            </a:r>
            <a:r>
              <a:rPr lang="en-US" sz="1200" kern="1200" dirty="0">
                <a:solidFill>
                  <a:schemeClr val="tx1"/>
                </a:solidFill>
                <a:latin typeface="+mn-lt"/>
                <a:ea typeface="+mn-ea"/>
                <a:cs typeface="+mn-cs"/>
              </a:rPr>
              <a:t>The brain automatically tries to categorize the constant stream of information as each of us go about our daily work, interactions, etc... Let’s start with the part above the water—our conscious minds. How many pieces of information do you think our conscious minds process every second?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[Ask participants to type an answer between 1 and 100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Correct answer: 40-50. So if our conscious mind is processing 40-50 bits of sensory information every second, we can see that our unconscious mind is absorbing a much greater number! How many bits of information do you think our unconscious mind absorbs each second?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[Ask participants to type answer between 500 and 15 million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92929"/>
                </a:solidFill>
                <a:effectLst/>
                <a:latin typeface="medium-content-serif-font"/>
              </a:rPr>
              <a:t>Correct answer: Our unconscious mind is absorbing about 11 million bits of sensory information through the nervous system every second!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92929"/>
              </a:solidFill>
              <a:effectLst/>
              <a:latin typeface="medium-content-serif-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92929"/>
                </a:solidFill>
                <a:effectLst/>
                <a:latin typeface="medium-content-serif-font"/>
              </a:rPr>
              <a:t>Another interesting bit of info about this is that the conscious part of our brain processes info much more slowly and less efficiently than our unconscious minds. So, most of what goes on in our brains (under the water – in the massive part of the iceberg), we are not even consciously aware of! So it’s pretty easy to understand, based on this, how we can have bias without even knowing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92929"/>
                </a:solidFill>
                <a:effectLst/>
                <a:latin typeface="medium-content-serif-fon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why do our brains work this way? We are hard-wired to categorize and find patterns to make meaning of things. T</a:t>
            </a:r>
            <a:r>
              <a:rPr lang="en-US" sz="1200" kern="1200" dirty="0">
                <a:solidFill>
                  <a:schemeClr val="tx1"/>
                </a:solidFill>
                <a:effectLst/>
                <a:latin typeface="+mn-lt"/>
                <a:ea typeface="+mn-ea"/>
                <a:cs typeface="+mn-cs"/>
              </a:rPr>
              <a:t>his function comes from the part of the brain that governs flight-fright-freeze, and there are very useful ways our brain uses this instinct—to keep us safe. </a:t>
            </a:r>
            <a:r>
              <a:rPr lang="en-US" sz="1200" kern="1200" dirty="0">
                <a:solidFill>
                  <a:schemeClr val="tx1"/>
                </a:solidFill>
                <a:latin typeface="+mn-lt"/>
                <a:ea typeface="+mn-ea"/>
                <a:cs typeface="+mn-cs"/>
              </a:rPr>
              <a:t>The brain takes short cuts to quickly make sense of what we are experiencing, moment by moment. Many times this is helpful, like when we are in a stressful or potentially dangerous situation, and our brain takes over quickly, causing us to flight, fight, or freeze. But that part of our brain can also cause us to rush to act on stereotypes. This type of autopilot can lead to bias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But the good news is that science is discovering just how plastic—or malleable—our brains are and that they can be reshaped and rewired, so these neural processes can change with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Do any of your own examples come to mind?</a:t>
            </a:r>
            <a:r>
              <a:rPr lang="en-US" sz="1200" kern="1200" dirty="0">
                <a:solidFill>
                  <a:schemeClr val="tx1"/>
                </a:solidFill>
                <a:effectLst/>
                <a:latin typeface="+mn-lt"/>
                <a:ea typeface="+mn-ea"/>
                <a:cs typeface="+mn-cs"/>
              </a:rPr>
              <a:t> For example, as childcare professionals, do we sometimes make quick assumptions about a parent's interest level or abilities? What do we base these assumptions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Disclaimer: Before moving on, I want to acknowledge that, because we now know a little about how biases happen and that everyone has them, we know that our own implicit biases are unconsciously affecting how we deliver this presentation—and even how the content was developed, even though we consulted with several organizations and professionals in the development in an attempt to portray many voices and experiences, rather than just assuming our own ideas and experiences are the “correct” ones or the “normal” ones! This is one reason why we hope this presentation will spark discussions within your centers and that you have colleagues you can continue these conversations with and share your voice; your perspective is so important! </a:t>
            </a: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Sources: Don’t Talk about Implicit Bias Without Talking about Structural Racism</a:t>
            </a:r>
            <a:r>
              <a:rPr lang="en-US" sz="1200" b="0" i="0" kern="1200" dirty="0">
                <a:solidFill>
                  <a:schemeClr val="tx1"/>
                </a:solidFill>
                <a:effectLst/>
                <a:latin typeface="+mn-lt"/>
                <a:ea typeface="+mn-ea"/>
                <a:cs typeface="+mn-cs"/>
              </a:rPr>
              <a:t> </a:t>
            </a:r>
            <a:r>
              <a:rPr lang="en-US" dirty="0">
                <a:hlinkClick r:id="rId3"/>
              </a:rPr>
              <a:t>https://medium.com/national-equity-project/implicit-bias-structural-racism-6c52cf0f4a92</a:t>
            </a:r>
            <a:r>
              <a:rPr lang="en-US" dirty="0"/>
              <a:t>, </a:t>
            </a:r>
            <a:r>
              <a:rPr lang="en-US" sz="1200" kern="1200" dirty="0">
                <a:solidFill>
                  <a:schemeClr val="tx1"/>
                </a:solidFill>
                <a:latin typeface="+mn-lt"/>
                <a:ea typeface="+mn-ea"/>
                <a:cs typeface="+mn-cs"/>
              </a:rPr>
              <a:t>Hugh Vasquez</a:t>
            </a:r>
          </a:p>
          <a:p>
            <a:endParaRPr lang="en-US" dirty="0"/>
          </a:p>
          <a:p>
            <a:r>
              <a:rPr lang="en-US" dirty="0"/>
              <a:t>Photo </a:t>
            </a:r>
            <a:r>
              <a:rPr lang="en-US" b="1" dirty="0">
                <a:effectLst/>
              </a:rPr>
              <a:t>Source: </a:t>
            </a:r>
          </a:p>
          <a:p>
            <a:r>
              <a:rPr lang="en-US" dirty="0"/>
              <a:t>(Work by </a:t>
            </a:r>
            <a:r>
              <a:rPr lang="en-US" u="none" strike="noStrike" dirty="0">
                <a:solidFill>
                  <a:srgbClr val="663366"/>
                </a:solidFill>
                <a:effectLst/>
                <a:hlinkClick r:id="rId4" tooltip="en:User:Kils"/>
              </a:rPr>
              <a:t>Uwe </a:t>
            </a:r>
            <a:r>
              <a:rPr lang="en-US" u="none" strike="noStrike" dirty="0" err="1">
                <a:solidFill>
                  <a:srgbClr val="663366"/>
                </a:solidFill>
                <a:effectLst/>
                <a:hlinkClick r:id="rId4" tooltip="en:User:Kils"/>
              </a:rPr>
              <a:t>Kils</a:t>
            </a:r>
            <a:r>
              <a:rPr lang="en-US" dirty="0"/>
              <a:t>) </a:t>
            </a:r>
            <a:r>
              <a:rPr lang="en-US" u="none" strike="noStrike" dirty="0">
                <a:solidFill>
                  <a:srgbClr val="663366"/>
                </a:solidFill>
                <a:effectLst/>
                <a:hlinkClick r:id="rId5"/>
              </a:rPr>
              <a:t>http://www.ecoscope.com/iceberg/</a:t>
            </a:r>
            <a:endParaRPr lang="en-US" u="none" strike="noStrike" dirty="0">
              <a:solidFill>
                <a:srgbClr val="663366"/>
              </a:solidFill>
              <a:effectLst/>
            </a:endParaRPr>
          </a:p>
          <a:p>
            <a:r>
              <a:rPr lang="en-US" b="1" dirty="0" err="1">
                <a:effectLst/>
              </a:rPr>
              <a:t>Author</a:t>
            </a:r>
            <a:r>
              <a:rPr lang="en-US" dirty="0" err="1"/>
              <a:t>Created</a:t>
            </a:r>
            <a:r>
              <a:rPr lang="en-US" dirty="0"/>
              <a:t> by </a:t>
            </a:r>
            <a:r>
              <a:rPr lang="en-US" u="none" strike="noStrike" dirty="0">
                <a:solidFill>
                  <a:srgbClr val="0B0080"/>
                </a:solidFill>
                <a:effectLst/>
                <a:hlinkClick r:id="rId6" tooltip="User:Uwe kils"/>
              </a:rPr>
              <a:t>Uwe </a:t>
            </a:r>
            <a:r>
              <a:rPr lang="en-US" u="none" strike="noStrike" dirty="0" err="1">
                <a:solidFill>
                  <a:srgbClr val="0B0080"/>
                </a:solidFill>
                <a:effectLst/>
                <a:hlinkClick r:id="rId6" tooltip="User:Uwe kils"/>
              </a:rPr>
              <a:t>Kils</a:t>
            </a:r>
            <a:r>
              <a:rPr lang="en-US" dirty="0"/>
              <a:t> (iceberg) and </a:t>
            </a:r>
            <a:r>
              <a:rPr lang="en-US" u="none" strike="noStrike" dirty="0" err="1">
                <a:solidFill>
                  <a:srgbClr val="0B0080"/>
                </a:solidFill>
                <a:effectLst/>
                <a:hlinkClick r:id="rId7" tooltip="User:Wiska Bodo"/>
              </a:rPr>
              <a:t>User:Wiska</a:t>
            </a:r>
            <a:r>
              <a:rPr lang="en-US" u="none" strike="noStrike" dirty="0">
                <a:solidFill>
                  <a:srgbClr val="0B0080"/>
                </a:solidFill>
                <a:effectLst/>
                <a:hlinkClick r:id="rId7" tooltip="User:Wiska Bodo"/>
              </a:rPr>
              <a:t> Bodo</a:t>
            </a:r>
            <a:r>
              <a:rPr lang="en-US" dirty="0"/>
              <a:t> (sky).</a:t>
            </a:r>
          </a:p>
        </p:txBody>
      </p:sp>
      <p:sp>
        <p:nvSpPr>
          <p:cNvPr id="4" name="Slide Number Placeholder 3"/>
          <p:cNvSpPr>
            <a:spLocks noGrp="1"/>
          </p:cNvSpPr>
          <p:nvPr>
            <p:ph type="sldNum" sz="quarter" idx="5"/>
          </p:nvPr>
        </p:nvSpPr>
        <p:spPr/>
        <p:txBody>
          <a:bodyPr/>
          <a:lstStyle/>
          <a:p>
            <a:fld id="{CAEE9C2B-6CB8-43F2-B096-E79E9F699109}" type="slidenum">
              <a:rPr lang="en-US" smtClean="0"/>
              <a:t>6</a:t>
            </a:fld>
            <a:endParaRPr lang="en-US"/>
          </a:p>
        </p:txBody>
      </p:sp>
    </p:spTree>
    <p:extLst>
      <p:ext uri="{BB962C8B-B14F-4D97-AF65-F5344CB8AC3E}">
        <p14:creationId xmlns:p14="http://schemas.microsoft.com/office/powerpoint/2010/main" val="4017694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Now there are a whole lot of identity characteristics that we might have biases about. We’ve already discussed some – we may have biases about race, gender, ethnicity, body type, disability, sexual orientation. For the next several slides we are going to focus on racial bias since there is lot of newer, detailed research on racial bias and how it can affect us. We will still discuss other biases around identity characteristics, especially in terms of gender and disability, as we also have data around biases toward these identities and how these intersect with race. And we know many of you may have examples of biases about several other different identity characteristics.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B546-053F-4DC8-9A51-B93C0CB996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3590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implicit bias affects the way we see the world—and, consequently, how we make decisions, so it makes sense that it affects how we see, interpret, and respond to young children’s behavior—and how we share concerns with families, and that when stereotypes are responsible for our biases, that there can be detrimental effects toward those we are biased against.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Frameworks Institute explains it as follows: “Implicit Bias causes “shortcuts” in our brains – quick interpretations that don’t always lead to the right conclusion. Because of influences like daily news coverage and common movie plots, many people subconsciously associate Black people, specifically males, with violence. This means that educators, like the rest of us, can be more likely to view a Black student’s behavior as more “violent” or “criminal” than a white student’s, even if they both did the same thing. Because of this, Black students are punished more often and more harshly than white students. Even when Black students are not behaving differently, they are treated differently.”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b="0" i="0" u="sng" dirty="0"/>
              <a:t>https://www.frameworksinstitute.org/wp-content/uploads/2020/03/reframing_school_discipline_comms_playbook_2017.pdf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t>Let’s talk for a moment about what those different types of punishment can look like, and we see it in the data. Suspension &amp; expulsion are some of those discipline practices that we’ll focus on today. From t</a:t>
            </a:r>
            <a:r>
              <a:rPr lang="en-US" dirty="0"/>
              <a:t>he Frameworks Institute : </a:t>
            </a:r>
            <a:r>
              <a:rPr lang="en-US" sz="1200" b="0" i="0" u="none" dirty="0"/>
              <a:t>“</a:t>
            </a:r>
            <a:r>
              <a:rPr lang="en-US" sz="1200" b="0" i="0" u="none" strike="noStrike" kern="1200" baseline="0" dirty="0">
                <a:solidFill>
                  <a:schemeClr val="tx1"/>
                </a:solidFill>
                <a:latin typeface="+mn-lt"/>
                <a:ea typeface="+mn-ea"/>
                <a:cs typeface="+mn-cs"/>
              </a:rPr>
              <a:t>When schools rely on suspension or expulsion as discipline methods, they often create more problems than they solve. Students miss lessons, and when they return, they often fall behind. Struggling students can become frustrated, which makes it less likely they will learn and more likely they will act out.”… We can advocate for our schools to move away from unsuccessful discipline approaches and use proven alternatives instead such as p</a:t>
            </a:r>
            <a:r>
              <a:rPr lang="en-US" sz="1200" b="0" i="0" u="none" strike="noStrike" kern="1200" baseline="0" dirty="0">
                <a:solidFill>
                  <a:schemeClr val="tx1"/>
                </a:solidFill>
                <a:effectLst/>
                <a:latin typeface="+mn-lt"/>
                <a:ea typeface="+mn-ea"/>
                <a:cs typeface="+mn-cs"/>
              </a:rPr>
              <a:t>ractices that approach behavior issues as a learning opportunity, and help kids develop social/emotional skill “muscles”. “</a:t>
            </a:r>
            <a:r>
              <a:rPr lang="en-US" sz="1200" b="0" i="0" u="none" strike="noStrike" kern="1200" baseline="0" dirty="0">
                <a:solidFill>
                  <a:schemeClr val="tx1"/>
                </a:solidFill>
                <a:latin typeface="+mn-lt"/>
                <a:ea typeface="+mn-ea"/>
                <a:cs typeface="+mn-cs"/>
              </a:rPr>
              <a:t>How is good behavior like riding a bike? Practice makes all the difference. The reason is muscle memory. Just like a near-fall on a bike lets kids learn how to rebalance, behavior issues in school present opportunities to learn social skills. When schools exclude students from class when problems occur, they’re missing opportunities to provide the kind of guidance that exercises kids’ “behavior muscles.””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u="sng" dirty="0"/>
              <a:t>https://www.frameworksinstitute.org/wp-content/uploads/2020/03/reframing_school_discipline_comms_playbook_2017.pdf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need to pay attention to WHO is being disciplined. Data shows that children ages 3-5 with disabilities and emotional challenges are more than 14.5 times likely to be suspended or expelled than their typically developing peers. Black preschoolers are also suspended at higher rates than their peers.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u="sng" dirty="0">
                <a:hlinkClick r:id="rId3"/>
              </a:rPr>
              <a:t>https://www.americanprogress.org/issues/early-childhood/reports/2018/01/17/445041/suspensions-not-support/</a:t>
            </a:r>
            <a:r>
              <a:rPr lang="en-US" sz="1200" u="sng"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t>Mississippi actually has the highest rate of expulsion or suspension for young students (Pre-K-elementary) in the U.S. and Mississippi, along with three other states (Arkansas, Alabama, and Texas), also has the highest rate of corporal punishment cases. </a:t>
            </a:r>
            <a:endParaRPr lang="en-US"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u="none" dirty="0"/>
              <a:t>Source: </a:t>
            </a:r>
            <a:r>
              <a:rPr lang="en-US" sz="1100" i="1" u="none" dirty="0"/>
              <a:t>Addressing Harsh Discipline and Disparities: What We Know, What We Don’t Know, and What We Should Do About It </a:t>
            </a:r>
            <a:r>
              <a:rPr lang="en-US" sz="1100" b="0" i="0" u="none" dirty="0"/>
              <a:t>by the Children’s Equity Project &amp; the Bipartisan Policy Center, 2020</a:t>
            </a:r>
            <a:endParaRPr lang="en-US" sz="1100"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In Mississippi, the percentage of children of color with disabilities who are served in inclusive settings (not pulled-out) is lower than the rate of all children with disabilities who receive services within the mainstream classroom setting, meaning that if you are a child of color with a disability, you are more likely to be pulled out of the classroom to receive services, whereas, if you are a white child with a disability, you are more likely to receive services within the classroom. Mississippi is one of 13 states in which this is true. </a:t>
            </a:r>
            <a:r>
              <a:rPr lang="en-US" sz="1200" b="1" u="none" dirty="0"/>
              <a:t>How might implicit bias play a role in this statistic? </a:t>
            </a:r>
            <a:r>
              <a:rPr lang="en-US" sz="1200" b="0" i="1" u="none" dirty="0"/>
              <a:t>Wait for responses.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t>Source: </a:t>
            </a:r>
            <a:r>
              <a:rPr lang="en-US" sz="1200" b="0" i="1" u="none" dirty="0"/>
              <a:t>Expanding Inclusive Learning For Children with Disabilities: What We Know, What We Don’t Know and What We Should Do About It </a:t>
            </a:r>
            <a:r>
              <a:rPr lang="en-US" sz="1200" b="0" i="0" u="none" dirty="0"/>
              <a:t>by the Children’s Equity Project &amp; the Bipartisan Policy Center,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p>
        </p:txBody>
      </p:sp>
      <p:sp>
        <p:nvSpPr>
          <p:cNvPr id="4" name="Slide Number Placeholder 3"/>
          <p:cNvSpPr>
            <a:spLocks noGrp="1"/>
          </p:cNvSpPr>
          <p:nvPr>
            <p:ph type="sldNum" sz="quarter" idx="5"/>
          </p:nvPr>
        </p:nvSpPr>
        <p:spPr/>
        <p:txBody>
          <a:bodyPr/>
          <a:lstStyle/>
          <a:p>
            <a:fld id="{CAEE9C2B-6CB8-43F2-B096-E79E9F699109}" type="slidenum">
              <a:rPr lang="en-US" smtClean="0"/>
              <a:t>8</a:t>
            </a:fld>
            <a:endParaRPr lang="en-US"/>
          </a:p>
        </p:txBody>
      </p:sp>
    </p:spTree>
    <p:extLst>
      <p:ext uri="{BB962C8B-B14F-4D97-AF65-F5344CB8AC3E}">
        <p14:creationId xmlns:p14="http://schemas.microsoft.com/office/powerpoint/2010/main" val="981757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research to reflect how biases can play a role in how we treat our students. A 2016 study from the Yale Child Study Center recruited about 135 preschool teachers and had them watch videos of 4 children playing, a Black boy, a White boy, a Black girl, &amp; a White girl. They asked teachers to look for challenging behaviors &amp; hit “Enter” on a keyboard when they saw a challenging behavior. BUT there were actually no behavioral issues present in the video! The researchers were using eye scan technology to see which children the teachers were looking at the most. What they found is that most teachers, both White &amp; Black, spent the most time watching the Black boy. As you can see from this graph, this data tells us not only which race the preschool teachers associated challenging behaviors with but also which gender.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Source: </a:t>
            </a:r>
            <a:r>
              <a:rPr lang="en-US" u="sng" dirty="0"/>
              <a:t>https://news.yale.edu/2016/09/27/implicit-bias-may-explain-high-preschool-expulsion-rates-black-children </a:t>
            </a:r>
          </a:p>
          <a:p>
            <a:endParaRPr lang="en-US" dirty="0"/>
          </a:p>
          <a:p>
            <a:r>
              <a:rPr lang="en-US" b="1" dirty="0"/>
              <a:t>Think about your own center or classroom. Are there policies and practices within your center that are benefiting some children over others? How are children of color disciplined compared to white children?  Are children of color identified as gifted at the same rate as their white peers?</a:t>
            </a:r>
          </a:p>
          <a:p>
            <a:r>
              <a:rPr lang="en-US" dirty="0"/>
              <a:t>https://nmaahc.si.edu/learn/talking-about-race/topics/being-antiracist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t>From t</a:t>
            </a:r>
            <a:r>
              <a:rPr lang="en-US" dirty="0"/>
              <a:t>he Frameworks Institute : “</a:t>
            </a:r>
            <a:r>
              <a:rPr lang="en-US" sz="1200" b="0" i="0" u="none" strike="noStrike" kern="1200" baseline="0" dirty="0">
                <a:solidFill>
                  <a:schemeClr val="tx1"/>
                </a:solidFill>
                <a:latin typeface="+mn-lt"/>
                <a:ea typeface="+mn-ea"/>
                <a:cs typeface="+mn-cs"/>
              </a:rPr>
              <a:t>When educators receive training on this issue, they can learn how to recognize their own implicit bias. This makes it less likely that they will act on the “snap judgments” caused by implicit bias, and more likely to apply discipline policies in an even-handed way. Some schools and districts are going a step further, rethinking the way they handle all discipline issues. In some cases, they are getting rid of out-of-school suspension altogether and adopting different approaches that are fairer and more effective. </a:t>
            </a:r>
            <a:r>
              <a:rPr lang="en-US" sz="1200" b="1" i="0" u="none" strike="noStrike" kern="1200" baseline="0" dirty="0">
                <a:solidFill>
                  <a:schemeClr val="tx1"/>
                </a:solidFill>
                <a:latin typeface="+mn-lt"/>
                <a:ea typeface="+mn-ea"/>
                <a:cs typeface="+mn-cs"/>
              </a:rPr>
              <a:t>By making the commonsense step of taking implicit bias into account in schools’ policies and practices, preschools / schools can make sure that all students are treated fairly, feel welcome in school, and get every opportunity to learn.” </a:t>
            </a:r>
            <a:r>
              <a:rPr lang="en-US" dirty="0"/>
              <a:t>Source: </a:t>
            </a:r>
            <a:r>
              <a:rPr lang="en-US" sz="1200" b="0" i="0" u="sng" dirty="0"/>
              <a:t>https://www.frameworksinstitute.org/wp-content/uploads/2020/03/reframing_school_discipline_comms_playbook_2017.pdf</a:t>
            </a:r>
          </a:p>
          <a:p>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Source: </a:t>
            </a:r>
            <a:r>
              <a:rPr lang="en-US" dirty="0"/>
              <a:t>https://news.yale.edu/2016/09/27/implicit-bias-may-explain-high-preschool-expulsion-rates-black-children </a:t>
            </a:r>
          </a:p>
          <a:p>
            <a:endParaRPr lang="en-US" b="1" dirty="0"/>
          </a:p>
        </p:txBody>
      </p:sp>
      <p:sp>
        <p:nvSpPr>
          <p:cNvPr id="4" name="Slide Number Placeholder 3"/>
          <p:cNvSpPr>
            <a:spLocks noGrp="1"/>
          </p:cNvSpPr>
          <p:nvPr>
            <p:ph type="sldNum" sz="quarter" idx="5"/>
          </p:nvPr>
        </p:nvSpPr>
        <p:spPr/>
        <p:txBody>
          <a:bodyPr/>
          <a:lstStyle/>
          <a:p>
            <a:fld id="{CAEE9C2B-6CB8-43F2-B096-E79E9F699109}" type="slidenum">
              <a:rPr lang="en-US" smtClean="0"/>
              <a:t>9</a:t>
            </a:fld>
            <a:endParaRPr lang="en-US"/>
          </a:p>
        </p:txBody>
      </p:sp>
    </p:spTree>
    <p:extLst>
      <p:ext uri="{BB962C8B-B14F-4D97-AF65-F5344CB8AC3E}">
        <p14:creationId xmlns:p14="http://schemas.microsoft.com/office/powerpoint/2010/main" val="2597047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Master" Target="../slideMasters/slideMaster4.xml"/><Relationship Id="rId5" Type="http://schemas.openxmlformats.org/officeDocument/2006/relationships/image" Target="../media/image16.emf"/><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5.xml"/><Relationship Id="rId5" Type="http://schemas.openxmlformats.org/officeDocument/2006/relationships/image" Target="../media/image24.png"/><Relationship Id="rId4"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1" y="2975211"/>
            <a:ext cx="12191999" cy="2282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p:cNvSpPr txBox="1"/>
          <p:nvPr userDrawn="1"/>
        </p:nvSpPr>
        <p:spPr>
          <a:xfrm>
            <a:off x="3149736" y="679994"/>
            <a:ext cx="8007178" cy="1569660"/>
          </a:xfrm>
          <a:prstGeom prst="rect">
            <a:avLst/>
          </a:prstGeom>
          <a:noFill/>
        </p:spPr>
        <p:txBody>
          <a:bodyPr wrap="square" rtlCol="0">
            <a:spAutoFit/>
          </a:bodyPr>
          <a:lstStyle/>
          <a:p>
            <a:r>
              <a:rPr lang="en-US" sz="3600" dirty="0">
                <a:solidFill>
                  <a:srgbClr val="009999"/>
                </a:solidFill>
                <a:latin typeface="Myriad Pro" panose="020B0503030403020204" pitchFamily="34" charset="0"/>
                <a:cs typeface="Arial" panose="020B0604020202020204" pitchFamily="34" charset="0"/>
              </a:rPr>
              <a:t>Child Health &amp; Development Project:</a:t>
            </a:r>
          </a:p>
          <a:p>
            <a:pPr algn="just"/>
            <a:r>
              <a:rPr lang="en-US" sz="6000" spc="600" dirty="0">
                <a:solidFill>
                  <a:schemeClr val="tx2"/>
                </a:solidFill>
                <a:latin typeface="Myriad Pro" panose="020B0503030403020204" pitchFamily="34" charset="0"/>
                <a:cs typeface="Arial" panose="020B0604020202020204" pitchFamily="34" charset="0"/>
              </a:rPr>
              <a:t>Mississippi Thrive!</a:t>
            </a:r>
          </a:p>
        </p:txBody>
      </p:sp>
      <p:pic>
        <p:nvPicPr>
          <p:cNvPr id="9" name="Picture 8"/>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408990" y="395468"/>
            <a:ext cx="1196796" cy="1861453"/>
          </a:xfrm>
          <a:prstGeom prst="rect">
            <a:avLst/>
          </a:prstGeom>
        </p:spPr>
      </p:pic>
      <p:cxnSp>
        <p:nvCxnSpPr>
          <p:cNvPr id="10" name="Straight Connector 9"/>
          <p:cNvCxnSpPr/>
          <p:nvPr userDrawn="1"/>
        </p:nvCxnSpPr>
        <p:spPr>
          <a:xfrm flipH="1">
            <a:off x="2920522" y="827926"/>
            <a:ext cx="1628" cy="1380414"/>
          </a:xfrm>
          <a:prstGeom prst="line">
            <a:avLst/>
          </a:prstGeom>
          <a:ln w="57150"/>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237222"/>
            <a:ext cx="1237229" cy="1364420"/>
          </a:xfrm>
          <a:prstGeom prst="rect">
            <a:avLst/>
          </a:prstGeom>
        </p:spPr>
      </p:pic>
      <p:pic>
        <p:nvPicPr>
          <p:cNvPr id="13" name="Picture 12"/>
          <p:cNvPicPr>
            <a:picLocks noChangeAspect="1"/>
          </p:cNvPicPr>
          <p:nvPr userDrawn="1"/>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458444" y="5625324"/>
            <a:ext cx="1278182" cy="740778"/>
          </a:xfrm>
          <a:prstGeom prst="rect">
            <a:avLst/>
          </a:prstGeom>
        </p:spPr>
      </p:pic>
      <p:sp>
        <p:nvSpPr>
          <p:cNvPr id="14" name="TextBox 13"/>
          <p:cNvSpPr txBox="1"/>
          <p:nvPr userDrawn="1"/>
        </p:nvSpPr>
        <p:spPr>
          <a:xfrm>
            <a:off x="51190" y="6526486"/>
            <a:ext cx="5738664" cy="276999"/>
          </a:xfrm>
          <a:prstGeom prst="rect">
            <a:avLst/>
          </a:prstGeom>
          <a:noFill/>
        </p:spPr>
        <p:txBody>
          <a:bodyPr wrap="square" rtlCol="0">
            <a:spAutoFit/>
          </a:bodyPr>
          <a:lstStyle/>
          <a:p>
            <a:r>
              <a:rPr lang="en-US" sz="1100" dirty="0">
                <a:solidFill>
                  <a:schemeClr val="accent3"/>
                </a:solidFill>
              </a:rPr>
              <a:t>This is a cooperative agreement funded by Health Resources Services Administration</a:t>
            </a:r>
            <a:r>
              <a:rPr lang="en-US" sz="1200" dirty="0">
                <a:solidFill>
                  <a:schemeClr val="accent3"/>
                </a:solidFill>
              </a:rPr>
              <a:t>.</a:t>
            </a:r>
          </a:p>
        </p:txBody>
      </p:sp>
      <p:pic>
        <p:nvPicPr>
          <p:cNvPr id="15" name="Picture 14"/>
          <p:cNvPicPr>
            <a:picLocks noChangeAspect="1"/>
          </p:cNvPicPr>
          <p:nvPr userDrawn="1"/>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240070" y="4108362"/>
            <a:ext cx="4186793" cy="2832807"/>
          </a:xfrm>
          <a:prstGeom prst="rect">
            <a:avLst/>
          </a:prstGeom>
        </p:spPr>
      </p:pic>
      <p:sp>
        <p:nvSpPr>
          <p:cNvPr id="16" name="Title 15"/>
          <p:cNvSpPr>
            <a:spLocks noGrp="1"/>
          </p:cNvSpPr>
          <p:nvPr>
            <p:ph type="title"/>
          </p:nvPr>
        </p:nvSpPr>
        <p:spPr>
          <a:xfrm>
            <a:off x="838200" y="3640592"/>
            <a:ext cx="10515600" cy="1325563"/>
          </a:xfrm>
          <a:prstGeom prst="rect">
            <a:avLst/>
          </a:prstGeom>
        </p:spPr>
        <p:txBody>
          <a:bodyPr/>
          <a:lstStyle>
            <a:lvl1pPr>
              <a:defRPr>
                <a:solidFill>
                  <a:schemeClr val="bg1"/>
                </a:solidFill>
                <a:latin typeface="Euphemia" panose="020B0503040102020104" pitchFamily="34" charset="0"/>
              </a:defRPr>
            </a:lvl1pPr>
          </a:lstStyle>
          <a:p>
            <a:r>
              <a:rPr lang="en-US" dirty="0"/>
              <a:t>Click to edit Master title style</a:t>
            </a:r>
          </a:p>
        </p:txBody>
      </p:sp>
    </p:spTree>
    <p:extLst>
      <p:ext uri="{BB962C8B-B14F-4D97-AF65-F5344CB8AC3E}">
        <p14:creationId xmlns:p14="http://schemas.microsoft.com/office/powerpoint/2010/main" val="293207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alpha val="30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p:cNvSpPr/>
          <p:nvPr userDrawn="1"/>
        </p:nvSpPr>
        <p:spPr>
          <a:xfrm>
            <a:off x="-597432" y="384006"/>
            <a:ext cx="5435705" cy="706270"/>
          </a:xfrm>
          <a:prstGeom prst="rect">
            <a:avLst/>
          </a:prstGeom>
          <a:solidFill>
            <a:schemeClr val="tx1">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78773"/>
            <a:ext cx="4000073" cy="725151"/>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spTree>
    <p:extLst>
      <p:ext uri="{BB962C8B-B14F-4D97-AF65-F5344CB8AC3E}">
        <p14:creationId xmlns:p14="http://schemas.microsoft.com/office/powerpoint/2010/main" val="156636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Blank" type="blank">
  <p:cSld name="2_Blank">
    <p:spTree>
      <p:nvGrpSpPr>
        <p:cNvPr id="1" name="Shape 168"/>
        <p:cNvGrpSpPr/>
        <p:nvPr/>
      </p:nvGrpSpPr>
      <p:grpSpPr>
        <a:xfrm>
          <a:off x="0" y="0"/>
          <a:ext cx="0" cy="0"/>
          <a:chOff x="0" y="0"/>
          <a:chExt cx="0" cy="0"/>
        </a:xfrm>
      </p:grpSpPr>
      <p:sp>
        <p:nvSpPr>
          <p:cNvPr id="169" name="Google Shape;169;p4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 name="Google Shape;170;p4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1" name="Google Shape;171;p4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A19B"/>
                </a:solidFill>
                <a:latin typeface="Arial"/>
                <a:ea typeface="Arial"/>
                <a:cs typeface="Arial"/>
                <a:sym typeface="Arial"/>
              </a:defRPr>
            </a:lvl1pPr>
            <a:lvl2pPr marL="0" marR="0" lvl="1" indent="0" algn="l" rtl="0">
              <a:spcBef>
                <a:spcPts val="0"/>
              </a:spcBef>
              <a:buNone/>
              <a:defRPr sz="1800">
                <a:solidFill>
                  <a:srgbClr val="00A19B"/>
                </a:solidFill>
                <a:latin typeface="Arial"/>
                <a:ea typeface="Arial"/>
                <a:cs typeface="Arial"/>
                <a:sym typeface="Arial"/>
              </a:defRPr>
            </a:lvl2pPr>
            <a:lvl3pPr marL="0" marR="0" lvl="2" indent="0" algn="l" rtl="0">
              <a:spcBef>
                <a:spcPts val="0"/>
              </a:spcBef>
              <a:buNone/>
              <a:defRPr sz="1800">
                <a:solidFill>
                  <a:srgbClr val="00A19B"/>
                </a:solidFill>
                <a:latin typeface="Arial"/>
                <a:ea typeface="Arial"/>
                <a:cs typeface="Arial"/>
                <a:sym typeface="Arial"/>
              </a:defRPr>
            </a:lvl3pPr>
            <a:lvl4pPr marL="0" marR="0" lvl="3" indent="0" algn="l" rtl="0">
              <a:spcBef>
                <a:spcPts val="0"/>
              </a:spcBef>
              <a:buNone/>
              <a:defRPr sz="1800">
                <a:solidFill>
                  <a:srgbClr val="00A19B"/>
                </a:solidFill>
                <a:latin typeface="Arial"/>
                <a:ea typeface="Arial"/>
                <a:cs typeface="Arial"/>
                <a:sym typeface="Arial"/>
              </a:defRPr>
            </a:lvl4pPr>
            <a:lvl5pPr marL="0" marR="0" lvl="4" indent="0" algn="l" rtl="0">
              <a:spcBef>
                <a:spcPts val="0"/>
              </a:spcBef>
              <a:buNone/>
              <a:defRPr sz="1800">
                <a:solidFill>
                  <a:srgbClr val="00A19B"/>
                </a:solidFill>
                <a:latin typeface="Arial"/>
                <a:ea typeface="Arial"/>
                <a:cs typeface="Arial"/>
                <a:sym typeface="Arial"/>
              </a:defRPr>
            </a:lvl5pPr>
            <a:lvl6pPr marL="0" marR="0" lvl="5" indent="0" algn="l" rtl="0">
              <a:spcBef>
                <a:spcPts val="0"/>
              </a:spcBef>
              <a:buNone/>
              <a:defRPr sz="1800">
                <a:solidFill>
                  <a:srgbClr val="00A19B"/>
                </a:solidFill>
                <a:latin typeface="Arial"/>
                <a:ea typeface="Arial"/>
                <a:cs typeface="Arial"/>
                <a:sym typeface="Arial"/>
              </a:defRPr>
            </a:lvl6pPr>
            <a:lvl7pPr marL="0" marR="0" lvl="6" indent="0" algn="l" rtl="0">
              <a:spcBef>
                <a:spcPts val="0"/>
              </a:spcBef>
              <a:buNone/>
              <a:defRPr sz="1800">
                <a:solidFill>
                  <a:srgbClr val="00A19B"/>
                </a:solidFill>
                <a:latin typeface="Arial"/>
                <a:ea typeface="Arial"/>
                <a:cs typeface="Arial"/>
                <a:sym typeface="Arial"/>
              </a:defRPr>
            </a:lvl7pPr>
            <a:lvl8pPr marL="0" marR="0" lvl="7" indent="0" algn="l" rtl="0">
              <a:spcBef>
                <a:spcPts val="0"/>
              </a:spcBef>
              <a:buNone/>
              <a:defRPr sz="1800">
                <a:solidFill>
                  <a:srgbClr val="00A19B"/>
                </a:solidFill>
                <a:latin typeface="Arial"/>
                <a:ea typeface="Arial"/>
                <a:cs typeface="Arial"/>
                <a:sym typeface="Arial"/>
              </a:defRPr>
            </a:lvl8pPr>
            <a:lvl9pPr marL="0" marR="0" lvl="8" indent="0" algn="l" rtl="0">
              <a:spcBef>
                <a:spcPts val="0"/>
              </a:spcBef>
              <a:buNone/>
              <a:defRPr sz="1800">
                <a:solidFill>
                  <a:srgbClr val="00A19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8826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chemeClr val="lt1"/>
        </a:solidFill>
        <a:effectLst/>
      </p:bgPr>
    </p:bg>
    <p:spTree>
      <p:nvGrpSpPr>
        <p:cNvPr id="1" name="Shape 188"/>
        <p:cNvGrpSpPr/>
        <p:nvPr/>
      </p:nvGrpSpPr>
      <p:grpSpPr>
        <a:xfrm>
          <a:off x="0" y="0"/>
          <a:ext cx="0" cy="0"/>
          <a:chOff x="0" y="0"/>
          <a:chExt cx="0" cy="0"/>
        </a:xfrm>
      </p:grpSpPr>
      <p:sp>
        <p:nvSpPr>
          <p:cNvPr id="189" name="Google Shape;189;p77"/>
          <p:cNvSpPr txBox="1">
            <a:spLocks noGrp="1"/>
          </p:cNvSpPr>
          <p:nvPr>
            <p:ph type="title"/>
          </p:nvPr>
        </p:nvSpPr>
        <p:spPr>
          <a:xfrm>
            <a:off x="0" y="464024"/>
            <a:ext cx="12192000" cy="914400"/>
          </a:xfrm>
          <a:prstGeom prst="rect">
            <a:avLst/>
          </a:prstGeom>
          <a:solidFill>
            <a:srgbClr val="FFCE9F"/>
          </a:solidFill>
          <a:ln w="12700" cap="flat" cmpd="sng">
            <a:solidFill>
              <a:srgbClr val="FFCE9F"/>
            </a:solidFill>
            <a:prstDash val="solid"/>
            <a:miter lim="800000"/>
            <a:headEnd type="none" w="sm" len="sm"/>
            <a:tailEnd type="none" w="sm" len="sm"/>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0" name="Google Shape;190;p7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1" name="Google Shape;191;p7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 name="Google Shape;192;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 name="Google Shape;193;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4" name="Google Shape;194;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A19B"/>
                </a:solidFill>
                <a:latin typeface="Arial"/>
                <a:ea typeface="Arial"/>
                <a:cs typeface="Arial"/>
                <a:sym typeface="Arial"/>
              </a:defRPr>
            </a:lvl1pPr>
            <a:lvl2pPr marL="0" marR="0" lvl="1" indent="0" algn="l" rtl="0">
              <a:spcBef>
                <a:spcPts val="0"/>
              </a:spcBef>
              <a:buNone/>
              <a:defRPr sz="1800">
                <a:solidFill>
                  <a:srgbClr val="00A19B"/>
                </a:solidFill>
                <a:latin typeface="Arial"/>
                <a:ea typeface="Arial"/>
                <a:cs typeface="Arial"/>
                <a:sym typeface="Arial"/>
              </a:defRPr>
            </a:lvl2pPr>
            <a:lvl3pPr marL="0" marR="0" lvl="2" indent="0" algn="l" rtl="0">
              <a:spcBef>
                <a:spcPts val="0"/>
              </a:spcBef>
              <a:buNone/>
              <a:defRPr sz="1800">
                <a:solidFill>
                  <a:srgbClr val="00A19B"/>
                </a:solidFill>
                <a:latin typeface="Arial"/>
                <a:ea typeface="Arial"/>
                <a:cs typeface="Arial"/>
                <a:sym typeface="Arial"/>
              </a:defRPr>
            </a:lvl3pPr>
            <a:lvl4pPr marL="0" marR="0" lvl="3" indent="0" algn="l" rtl="0">
              <a:spcBef>
                <a:spcPts val="0"/>
              </a:spcBef>
              <a:buNone/>
              <a:defRPr sz="1800">
                <a:solidFill>
                  <a:srgbClr val="00A19B"/>
                </a:solidFill>
                <a:latin typeface="Arial"/>
                <a:ea typeface="Arial"/>
                <a:cs typeface="Arial"/>
                <a:sym typeface="Arial"/>
              </a:defRPr>
            </a:lvl4pPr>
            <a:lvl5pPr marL="0" marR="0" lvl="4" indent="0" algn="l" rtl="0">
              <a:spcBef>
                <a:spcPts val="0"/>
              </a:spcBef>
              <a:buNone/>
              <a:defRPr sz="1800">
                <a:solidFill>
                  <a:srgbClr val="00A19B"/>
                </a:solidFill>
                <a:latin typeface="Arial"/>
                <a:ea typeface="Arial"/>
                <a:cs typeface="Arial"/>
                <a:sym typeface="Arial"/>
              </a:defRPr>
            </a:lvl5pPr>
            <a:lvl6pPr marL="0" marR="0" lvl="5" indent="0" algn="l" rtl="0">
              <a:spcBef>
                <a:spcPts val="0"/>
              </a:spcBef>
              <a:buNone/>
              <a:defRPr sz="1800">
                <a:solidFill>
                  <a:srgbClr val="00A19B"/>
                </a:solidFill>
                <a:latin typeface="Arial"/>
                <a:ea typeface="Arial"/>
                <a:cs typeface="Arial"/>
                <a:sym typeface="Arial"/>
              </a:defRPr>
            </a:lvl6pPr>
            <a:lvl7pPr marL="0" marR="0" lvl="6" indent="0" algn="l" rtl="0">
              <a:spcBef>
                <a:spcPts val="0"/>
              </a:spcBef>
              <a:buNone/>
              <a:defRPr sz="1800">
                <a:solidFill>
                  <a:srgbClr val="00A19B"/>
                </a:solidFill>
                <a:latin typeface="Arial"/>
                <a:ea typeface="Arial"/>
                <a:cs typeface="Arial"/>
                <a:sym typeface="Arial"/>
              </a:defRPr>
            </a:lvl7pPr>
            <a:lvl8pPr marL="0" marR="0" lvl="7" indent="0" algn="l" rtl="0">
              <a:spcBef>
                <a:spcPts val="0"/>
              </a:spcBef>
              <a:buNone/>
              <a:defRPr sz="1800">
                <a:solidFill>
                  <a:srgbClr val="00A19B"/>
                </a:solidFill>
                <a:latin typeface="Arial"/>
                <a:ea typeface="Arial"/>
                <a:cs typeface="Arial"/>
                <a:sym typeface="Arial"/>
              </a:defRPr>
            </a:lvl8pPr>
            <a:lvl9pPr marL="0" marR="0" lvl="8" indent="0" algn="l" rtl="0">
              <a:spcBef>
                <a:spcPts val="0"/>
              </a:spcBef>
              <a:buNone/>
              <a:defRPr sz="1800">
                <a:solidFill>
                  <a:srgbClr val="00A19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59154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5"/>
        <p:cNvGrpSpPr/>
        <p:nvPr/>
      </p:nvGrpSpPr>
      <p:grpSpPr>
        <a:xfrm>
          <a:off x="0" y="0"/>
          <a:ext cx="0" cy="0"/>
          <a:chOff x="0" y="0"/>
          <a:chExt cx="0" cy="0"/>
        </a:xfrm>
      </p:grpSpPr>
      <p:sp>
        <p:nvSpPr>
          <p:cNvPr id="196" name="Google Shape;196;p7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7" name="Google Shape;197;p7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8" name="Google Shape;198;p7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9" name="Google Shape;199;p7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0" name="Google Shape;200;p7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1" name="Google Shape;201;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 name="Google Shape;202;p78"/>
          <p:cNvSpPr txBox="1">
            <a:spLocks noGrp="1"/>
          </p:cNvSpPr>
          <p:nvPr>
            <p:ph type="ftr" idx="11"/>
          </p:nvPr>
        </p:nvSpPr>
        <p:spPr>
          <a:xfrm>
            <a:off x="0" y="6356349"/>
            <a:ext cx="12192000" cy="423333"/>
          </a:xfrm>
          <a:prstGeom prst="rect">
            <a:avLst/>
          </a:prstGeom>
          <a:blipFill rotWithShape="1">
            <a:blip r:embed="rId2">
              <a:alphaModFix/>
            </a:blip>
            <a:stretch>
              <a:fillRect/>
            </a:stretch>
          </a:blip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3" name="Google Shape;203;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A19B"/>
                </a:solidFill>
                <a:latin typeface="Arial"/>
                <a:ea typeface="Arial"/>
                <a:cs typeface="Arial"/>
                <a:sym typeface="Arial"/>
              </a:defRPr>
            </a:lvl1pPr>
            <a:lvl2pPr marL="0" marR="0" lvl="1" indent="0" algn="l" rtl="0">
              <a:spcBef>
                <a:spcPts val="0"/>
              </a:spcBef>
              <a:buNone/>
              <a:defRPr sz="1800">
                <a:solidFill>
                  <a:srgbClr val="00A19B"/>
                </a:solidFill>
                <a:latin typeface="Arial"/>
                <a:ea typeface="Arial"/>
                <a:cs typeface="Arial"/>
                <a:sym typeface="Arial"/>
              </a:defRPr>
            </a:lvl2pPr>
            <a:lvl3pPr marL="0" marR="0" lvl="2" indent="0" algn="l" rtl="0">
              <a:spcBef>
                <a:spcPts val="0"/>
              </a:spcBef>
              <a:buNone/>
              <a:defRPr sz="1800">
                <a:solidFill>
                  <a:srgbClr val="00A19B"/>
                </a:solidFill>
                <a:latin typeface="Arial"/>
                <a:ea typeface="Arial"/>
                <a:cs typeface="Arial"/>
                <a:sym typeface="Arial"/>
              </a:defRPr>
            </a:lvl3pPr>
            <a:lvl4pPr marL="0" marR="0" lvl="3" indent="0" algn="l" rtl="0">
              <a:spcBef>
                <a:spcPts val="0"/>
              </a:spcBef>
              <a:buNone/>
              <a:defRPr sz="1800">
                <a:solidFill>
                  <a:srgbClr val="00A19B"/>
                </a:solidFill>
                <a:latin typeface="Arial"/>
                <a:ea typeface="Arial"/>
                <a:cs typeface="Arial"/>
                <a:sym typeface="Arial"/>
              </a:defRPr>
            </a:lvl4pPr>
            <a:lvl5pPr marL="0" marR="0" lvl="4" indent="0" algn="l" rtl="0">
              <a:spcBef>
                <a:spcPts val="0"/>
              </a:spcBef>
              <a:buNone/>
              <a:defRPr sz="1800">
                <a:solidFill>
                  <a:srgbClr val="00A19B"/>
                </a:solidFill>
                <a:latin typeface="Arial"/>
                <a:ea typeface="Arial"/>
                <a:cs typeface="Arial"/>
                <a:sym typeface="Arial"/>
              </a:defRPr>
            </a:lvl5pPr>
            <a:lvl6pPr marL="0" marR="0" lvl="5" indent="0" algn="l" rtl="0">
              <a:spcBef>
                <a:spcPts val="0"/>
              </a:spcBef>
              <a:buNone/>
              <a:defRPr sz="1800">
                <a:solidFill>
                  <a:srgbClr val="00A19B"/>
                </a:solidFill>
                <a:latin typeface="Arial"/>
                <a:ea typeface="Arial"/>
                <a:cs typeface="Arial"/>
                <a:sym typeface="Arial"/>
              </a:defRPr>
            </a:lvl6pPr>
            <a:lvl7pPr marL="0" marR="0" lvl="6" indent="0" algn="l" rtl="0">
              <a:spcBef>
                <a:spcPts val="0"/>
              </a:spcBef>
              <a:buNone/>
              <a:defRPr sz="1800">
                <a:solidFill>
                  <a:srgbClr val="00A19B"/>
                </a:solidFill>
                <a:latin typeface="Arial"/>
                <a:ea typeface="Arial"/>
                <a:cs typeface="Arial"/>
                <a:sym typeface="Arial"/>
              </a:defRPr>
            </a:lvl7pPr>
            <a:lvl8pPr marL="0" marR="0" lvl="7" indent="0" algn="l" rtl="0">
              <a:spcBef>
                <a:spcPts val="0"/>
              </a:spcBef>
              <a:buNone/>
              <a:defRPr sz="1800">
                <a:solidFill>
                  <a:srgbClr val="00A19B"/>
                </a:solidFill>
                <a:latin typeface="Arial"/>
                <a:ea typeface="Arial"/>
                <a:cs typeface="Arial"/>
                <a:sym typeface="Arial"/>
              </a:defRPr>
            </a:lvl8pPr>
            <a:lvl9pPr marL="0" marR="0" lvl="8" indent="0" algn="l" rtl="0">
              <a:spcBef>
                <a:spcPts val="0"/>
              </a:spcBef>
              <a:buNone/>
              <a:defRPr sz="1800">
                <a:solidFill>
                  <a:srgbClr val="00A19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30228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chemeClr val="accent3"/>
        </a:solidFill>
        <a:effectLst/>
      </p:bgPr>
    </p:bg>
    <p:spTree>
      <p:nvGrpSpPr>
        <p:cNvPr id="1" name="Shape 204"/>
        <p:cNvGrpSpPr/>
        <p:nvPr/>
      </p:nvGrpSpPr>
      <p:grpSpPr>
        <a:xfrm>
          <a:off x="0" y="0"/>
          <a:ext cx="0" cy="0"/>
          <a:chOff x="0" y="0"/>
          <a:chExt cx="0" cy="0"/>
        </a:xfrm>
      </p:grpSpPr>
      <p:sp>
        <p:nvSpPr>
          <p:cNvPr id="205" name="Google Shape;205;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6" name="Google Shape;206;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 name="Google Shape;207;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 name="Google Shape;208;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A19B"/>
                </a:solidFill>
                <a:latin typeface="Arial"/>
                <a:ea typeface="Arial"/>
                <a:cs typeface="Arial"/>
                <a:sym typeface="Arial"/>
              </a:defRPr>
            </a:lvl1pPr>
            <a:lvl2pPr marL="0" marR="0" lvl="1" indent="0" algn="l" rtl="0">
              <a:spcBef>
                <a:spcPts val="0"/>
              </a:spcBef>
              <a:buNone/>
              <a:defRPr sz="1800">
                <a:solidFill>
                  <a:srgbClr val="00A19B"/>
                </a:solidFill>
                <a:latin typeface="Arial"/>
                <a:ea typeface="Arial"/>
                <a:cs typeface="Arial"/>
                <a:sym typeface="Arial"/>
              </a:defRPr>
            </a:lvl2pPr>
            <a:lvl3pPr marL="0" marR="0" lvl="2" indent="0" algn="l" rtl="0">
              <a:spcBef>
                <a:spcPts val="0"/>
              </a:spcBef>
              <a:buNone/>
              <a:defRPr sz="1800">
                <a:solidFill>
                  <a:srgbClr val="00A19B"/>
                </a:solidFill>
                <a:latin typeface="Arial"/>
                <a:ea typeface="Arial"/>
                <a:cs typeface="Arial"/>
                <a:sym typeface="Arial"/>
              </a:defRPr>
            </a:lvl3pPr>
            <a:lvl4pPr marL="0" marR="0" lvl="3" indent="0" algn="l" rtl="0">
              <a:spcBef>
                <a:spcPts val="0"/>
              </a:spcBef>
              <a:buNone/>
              <a:defRPr sz="1800">
                <a:solidFill>
                  <a:srgbClr val="00A19B"/>
                </a:solidFill>
                <a:latin typeface="Arial"/>
                <a:ea typeface="Arial"/>
                <a:cs typeface="Arial"/>
                <a:sym typeface="Arial"/>
              </a:defRPr>
            </a:lvl4pPr>
            <a:lvl5pPr marL="0" marR="0" lvl="4" indent="0" algn="l" rtl="0">
              <a:spcBef>
                <a:spcPts val="0"/>
              </a:spcBef>
              <a:buNone/>
              <a:defRPr sz="1800">
                <a:solidFill>
                  <a:srgbClr val="00A19B"/>
                </a:solidFill>
                <a:latin typeface="Arial"/>
                <a:ea typeface="Arial"/>
                <a:cs typeface="Arial"/>
                <a:sym typeface="Arial"/>
              </a:defRPr>
            </a:lvl5pPr>
            <a:lvl6pPr marL="0" marR="0" lvl="5" indent="0" algn="l" rtl="0">
              <a:spcBef>
                <a:spcPts val="0"/>
              </a:spcBef>
              <a:buNone/>
              <a:defRPr sz="1800">
                <a:solidFill>
                  <a:srgbClr val="00A19B"/>
                </a:solidFill>
                <a:latin typeface="Arial"/>
                <a:ea typeface="Arial"/>
                <a:cs typeface="Arial"/>
                <a:sym typeface="Arial"/>
              </a:defRPr>
            </a:lvl6pPr>
            <a:lvl7pPr marL="0" marR="0" lvl="6" indent="0" algn="l" rtl="0">
              <a:spcBef>
                <a:spcPts val="0"/>
              </a:spcBef>
              <a:buNone/>
              <a:defRPr sz="1800">
                <a:solidFill>
                  <a:srgbClr val="00A19B"/>
                </a:solidFill>
                <a:latin typeface="Arial"/>
                <a:ea typeface="Arial"/>
                <a:cs typeface="Arial"/>
                <a:sym typeface="Arial"/>
              </a:defRPr>
            </a:lvl7pPr>
            <a:lvl8pPr marL="0" marR="0" lvl="7" indent="0" algn="l" rtl="0">
              <a:spcBef>
                <a:spcPts val="0"/>
              </a:spcBef>
              <a:buNone/>
              <a:defRPr sz="1800">
                <a:solidFill>
                  <a:srgbClr val="00A19B"/>
                </a:solidFill>
                <a:latin typeface="Arial"/>
                <a:ea typeface="Arial"/>
                <a:cs typeface="Arial"/>
                <a:sym typeface="Arial"/>
              </a:defRPr>
            </a:lvl8pPr>
            <a:lvl9pPr marL="0" marR="0" lvl="8" indent="0" algn="l" rtl="0">
              <a:spcBef>
                <a:spcPts val="0"/>
              </a:spcBef>
              <a:buNone/>
              <a:defRPr sz="1800">
                <a:solidFill>
                  <a:srgbClr val="00A19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9" name="Google Shape;209;p79"/>
          <p:cNvSpPr txBox="1">
            <a:spLocks noGrp="1"/>
          </p:cNvSpPr>
          <p:nvPr>
            <p:ph type="body" idx="1"/>
          </p:nvPr>
        </p:nvSpPr>
        <p:spPr>
          <a:xfrm>
            <a:off x="838200" y="2092325"/>
            <a:ext cx="10515600" cy="38655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Noto Sans Symbols"/>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Noto Sans Symbols"/>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Noto Sans Symbols"/>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Noto Sans Symbols"/>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Noto Sans Symbols"/>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10" name="Google Shape;210;p79"/>
          <p:cNvPicPr preferRelativeResize="0"/>
          <p:nvPr/>
        </p:nvPicPr>
        <p:blipFill rotWithShape="1">
          <a:blip r:embed="rId2">
            <a:alphaModFix/>
          </a:blip>
          <a:srcRect/>
          <a:stretch/>
        </p:blipFill>
        <p:spPr>
          <a:xfrm rot="-1289021">
            <a:off x="9277173" y="4658437"/>
            <a:ext cx="3920068" cy="2432515"/>
          </a:xfrm>
          <a:prstGeom prst="rect">
            <a:avLst/>
          </a:prstGeom>
          <a:noFill/>
          <a:ln>
            <a:noFill/>
          </a:ln>
        </p:spPr>
      </p:pic>
    </p:spTree>
    <p:extLst>
      <p:ext uri="{BB962C8B-B14F-4D97-AF65-F5344CB8AC3E}">
        <p14:creationId xmlns:p14="http://schemas.microsoft.com/office/powerpoint/2010/main" val="2128561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11"/>
        <p:cNvGrpSpPr/>
        <p:nvPr/>
      </p:nvGrpSpPr>
      <p:grpSpPr>
        <a:xfrm>
          <a:off x="0" y="0"/>
          <a:ext cx="0" cy="0"/>
          <a:chOff x="0" y="0"/>
          <a:chExt cx="0" cy="0"/>
        </a:xfrm>
      </p:grpSpPr>
      <p:pic>
        <p:nvPicPr>
          <p:cNvPr id="212" name="Google Shape;212;p80"/>
          <p:cNvPicPr preferRelativeResize="0"/>
          <p:nvPr/>
        </p:nvPicPr>
        <p:blipFill rotWithShape="1">
          <a:blip r:embed="rId2">
            <a:alphaModFix/>
          </a:blip>
          <a:srcRect/>
          <a:stretch/>
        </p:blipFill>
        <p:spPr>
          <a:xfrm>
            <a:off x="-529" y="0"/>
            <a:ext cx="2819929" cy="6858000"/>
          </a:xfrm>
          <a:prstGeom prst="rect">
            <a:avLst/>
          </a:prstGeom>
          <a:noFill/>
          <a:ln>
            <a:noFill/>
          </a:ln>
        </p:spPr>
      </p:pic>
      <p:sp>
        <p:nvSpPr>
          <p:cNvPr id="213" name="Google Shape;213;p80"/>
          <p:cNvSpPr/>
          <p:nvPr/>
        </p:nvSpPr>
        <p:spPr>
          <a:xfrm>
            <a:off x="-597432" y="384006"/>
            <a:ext cx="5435705" cy="706270"/>
          </a:xfrm>
          <a:prstGeom prst="rect">
            <a:avLst/>
          </a:prstGeom>
          <a:solidFill>
            <a:schemeClr val="dk2">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14" name="Google Shape;214;p80"/>
          <p:cNvSpPr txBox="1">
            <a:spLocks noGrp="1"/>
          </p:cNvSpPr>
          <p:nvPr>
            <p:ph type="title"/>
          </p:nvPr>
        </p:nvSpPr>
        <p:spPr>
          <a:xfrm>
            <a:off x="838200" y="365125"/>
            <a:ext cx="4000073" cy="72515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5" name="Google Shape;215;p80"/>
          <p:cNvSpPr>
            <a:spLocks noGrp="1"/>
          </p:cNvSpPr>
          <p:nvPr>
            <p:ph type="pic" idx="2"/>
          </p:nvPr>
        </p:nvSpPr>
        <p:spPr>
          <a:xfrm>
            <a:off x="3889375" y="1528763"/>
            <a:ext cx="7546975" cy="4584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92801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16"/>
        <p:cNvGrpSpPr/>
        <p:nvPr/>
      </p:nvGrpSpPr>
      <p:grpSpPr>
        <a:xfrm>
          <a:off x="0" y="0"/>
          <a:ext cx="0" cy="0"/>
          <a:chOff x="0" y="0"/>
          <a:chExt cx="0" cy="0"/>
        </a:xfrm>
      </p:grpSpPr>
      <p:sp>
        <p:nvSpPr>
          <p:cNvPr id="217" name="Google Shape;217;p8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8" name="Google Shape;218;p81"/>
          <p:cNvSpPr txBox="1">
            <a:spLocks noGrp="1"/>
          </p:cNvSpPr>
          <p:nvPr>
            <p:ph type="body" idx="2"/>
          </p:nvPr>
        </p:nvSpPr>
        <p:spPr>
          <a:xfrm>
            <a:off x="839788" y="2016457"/>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219" name="Google Shape;219;p81"/>
          <p:cNvSpPr/>
          <p:nvPr/>
        </p:nvSpPr>
        <p:spPr>
          <a:xfrm>
            <a:off x="-597432" y="384006"/>
            <a:ext cx="5435705" cy="706270"/>
          </a:xfrm>
          <a:prstGeom prst="rect">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0" name="Google Shape;220;p81"/>
          <p:cNvSpPr txBox="1">
            <a:spLocks noGrp="1"/>
          </p:cNvSpPr>
          <p:nvPr>
            <p:ph type="title"/>
          </p:nvPr>
        </p:nvSpPr>
        <p:spPr>
          <a:xfrm>
            <a:off x="838200" y="365125"/>
            <a:ext cx="4000073" cy="72515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21" name="Google Shape;221;p81"/>
          <p:cNvPicPr preferRelativeResize="0"/>
          <p:nvPr/>
        </p:nvPicPr>
        <p:blipFill rotWithShape="1">
          <a:blip r:embed="rId2">
            <a:alphaModFix/>
          </a:blip>
          <a:srcRect/>
          <a:stretch/>
        </p:blipFill>
        <p:spPr>
          <a:xfrm rot="9751301">
            <a:off x="8443116" y="4748386"/>
            <a:ext cx="4574380" cy="2838534"/>
          </a:xfrm>
          <a:prstGeom prst="rect">
            <a:avLst/>
          </a:prstGeom>
          <a:noFill/>
          <a:ln>
            <a:noFill/>
          </a:ln>
        </p:spPr>
      </p:pic>
    </p:spTree>
    <p:extLst>
      <p:ext uri="{BB962C8B-B14F-4D97-AF65-F5344CB8AC3E}">
        <p14:creationId xmlns:p14="http://schemas.microsoft.com/office/powerpoint/2010/main" val="2956254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chemeClr val="accent2">
            <a:alpha val="29803"/>
          </a:schemeClr>
        </a:solidFill>
        <a:effectLst/>
      </p:bgPr>
    </p:bg>
    <p:spTree>
      <p:nvGrpSpPr>
        <p:cNvPr id="1" name="Shape 222"/>
        <p:cNvGrpSpPr/>
        <p:nvPr/>
      </p:nvGrpSpPr>
      <p:grpSpPr>
        <a:xfrm>
          <a:off x="0" y="0"/>
          <a:ext cx="0" cy="0"/>
          <a:chOff x="0" y="0"/>
          <a:chExt cx="0" cy="0"/>
        </a:xfrm>
      </p:grpSpPr>
      <p:sp>
        <p:nvSpPr>
          <p:cNvPr id="223" name="Google Shape;223;p8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24" name="Google Shape;224;p8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225" name="Google Shape;225;p82"/>
          <p:cNvSpPr/>
          <p:nvPr/>
        </p:nvSpPr>
        <p:spPr>
          <a:xfrm>
            <a:off x="-597432" y="384006"/>
            <a:ext cx="5435705" cy="706270"/>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6" name="Google Shape;226;p82"/>
          <p:cNvSpPr txBox="1">
            <a:spLocks noGrp="1"/>
          </p:cNvSpPr>
          <p:nvPr>
            <p:ph type="title"/>
          </p:nvPr>
        </p:nvSpPr>
        <p:spPr>
          <a:xfrm>
            <a:off x="838200" y="378773"/>
            <a:ext cx="4000073" cy="72515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003054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536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303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TextBox 7"/>
          <p:cNvSpPr txBox="1"/>
          <p:nvPr userDrawn="1"/>
        </p:nvSpPr>
        <p:spPr>
          <a:xfrm>
            <a:off x="2513638" y="1832927"/>
            <a:ext cx="9323859" cy="1846659"/>
          </a:xfrm>
          <a:prstGeom prst="rect">
            <a:avLst/>
          </a:prstGeom>
          <a:noFill/>
        </p:spPr>
        <p:txBody>
          <a:bodyPr wrap="square" rtlCol="0">
            <a:spAutoFit/>
          </a:bodyPr>
          <a:lstStyle/>
          <a:p>
            <a:r>
              <a:rPr lang="en-US" sz="4400" dirty="0">
                <a:solidFill>
                  <a:srgbClr val="009999"/>
                </a:solidFill>
                <a:latin typeface="Myriad Pro" panose="020B0503030403020204" pitchFamily="34" charset="0"/>
                <a:cs typeface="Arial" panose="020B0604020202020204" pitchFamily="34" charset="0"/>
              </a:rPr>
              <a:t>Child Health &amp; Development Project:</a:t>
            </a:r>
          </a:p>
          <a:p>
            <a:pPr algn="just"/>
            <a:r>
              <a:rPr lang="en-US" sz="7000" spc="600" dirty="0">
                <a:solidFill>
                  <a:schemeClr val="tx2"/>
                </a:solidFill>
                <a:latin typeface="Myriad Pro" panose="020B0503030403020204" pitchFamily="34" charset="0"/>
                <a:cs typeface="Arial" panose="020B0604020202020204" pitchFamily="34" charset="0"/>
              </a:rPr>
              <a:t>Mississippi Thrive!</a:t>
            </a:r>
          </a:p>
        </p:txBody>
      </p:sp>
      <p:pic>
        <p:nvPicPr>
          <p:cNvPr id="9" name="Picture 8"/>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77842" y="1230353"/>
            <a:ext cx="1689385" cy="2627609"/>
          </a:xfrm>
          <a:prstGeom prst="rect">
            <a:avLst/>
          </a:prstGeom>
        </p:spPr>
      </p:pic>
      <p:cxnSp>
        <p:nvCxnSpPr>
          <p:cNvPr id="10" name="Straight Connector 9"/>
          <p:cNvCxnSpPr>
            <a:cxnSpLocks/>
          </p:cNvCxnSpPr>
          <p:nvPr userDrawn="1"/>
        </p:nvCxnSpPr>
        <p:spPr>
          <a:xfrm>
            <a:off x="2286054" y="1769165"/>
            <a:ext cx="0" cy="1838739"/>
          </a:xfrm>
          <a:prstGeom prst="line">
            <a:avLst/>
          </a:prstGeom>
          <a:ln w="57150"/>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798276"/>
            <a:ext cx="1635257" cy="1803366"/>
          </a:xfrm>
          <a:prstGeom prst="rect">
            <a:avLst/>
          </a:prstGeom>
        </p:spPr>
      </p:pic>
      <p:pic>
        <p:nvPicPr>
          <p:cNvPr id="13" name="Picture 12"/>
          <p:cNvPicPr>
            <a:picLocks noChangeAspect="1"/>
          </p:cNvPicPr>
          <p:nvPr userDrawn="1"/>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617467" y="5387009"/>
            <a:ext cx="1689385" cy="979093"/>
          </a:xfrm>
          <a:prstGeom prst="rect">
            <a:avLst/>
          </a:prstGeom>
        </p:spPr>
      </p:pic>
      <p:sp>
        <p:nvSpPr>
          <p:cNvPr id="14" name="TextBox 13"/>
          <p:cNvSpPr txBox="1"/>
          <p:nvPr userDrawn="1"/>
        </p:nvSpPr>
        <p:spPr>
          <a:xfrm>
            <a:off x="51190" y="6526486"/>
            <a:ext cx="5738664" cy="276999"/>
          </a:xfrm>
          <a:prstGeom prst="rect">
            <a:avLst/>
          </a:prstGeom>
          <a:noFill/>
        </p:spPr>
        <p:txBody>
          <a:bodyPr wrap="square" rtlCol="0">
            <a:spAutoFit/>
          </a:bodyPr>
          <a:lstStyle/>
          <a:p>
            <a:r>
              <a:rPr lang="en-US" sz="1100" dirty="0">
                <a:solidFill>
                  <a:schemeClr val="accent3"/>
                </a:solidFill>
              </a:rPr>
              <a:t>This is a cooperative agreement funded by Health Resources Services Administration</a:t>
            </a:r>
            <a:r>
              <a:rPr lang="en-US" sz="1200" dirty="0">
                <a:solidFill>
                  <a:schemeClr val="accent3"/>
                </a:solidFill>
              </a:rPr>
              <a:t>.</a:t>
            </a:r>
          </a:p>
        </p:txBody>
      </p:sp>
      <p:pic>
        <p:nvPicPr>
          <p:cNvPr id="15" name="Picture 14"/>
          <p:cNvPicPr>
            <a:picLocks noChangeAspect="1"/>
          </p:cNvPicPr>
          <p:nvPr userDrawn="1"/>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240070" y="4108362"/>
            <a:ext cx="4186793" cy="2832807"/>
          </a:xfrm>
          <a:prstGeom prst="rect">
            <a:avLst/>
          </a:prstGeom>
        </p:spPr>
      </p:pic>
      <p:sp>
        <p:nvSpPr>
          <p:cNvPr id="2" name="Rectangle 1">
            <a:extLst>
              <a:ext uri="{FF2B5EF4-FFF2-40B4-BE49-F238E27FC236}">
                <a16:creationId xmlns:a16="http://schemas.microsoft.com/office/drawing/2014/main" id="{BE20AB3D-C4A5-D345-BFAB-20334AE6CED6}"/>
              </a:ext>
            </a:extLst>
          </p:cNvPr>
          <p:cNvSpPr/>
          <p:nvPr userDrawn="1"/>
        </p:nvSpPr>
        <p:spPr>
          <a:xfrm>
            <a:off x="0" y="347870"/>
            <a:ext cx="12192000" cy="437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613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176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964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363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349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904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867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239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602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553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Content Placeholder 2"/>
          <p:cNvSpPr>
            <a:spLocks noGrp="1"/>
          </p:cNvSpPr>
          <p:nvPr>
            <p:ph idx="13"/>
          </p:nvPr>
        </p:nvSpPr>
        <p:spPr>
          <a:xfrm>
            <a:off x="838200" y="1825625"/>
            <a:ext cx="10515600" cy="4351338"/>
          </a:xfrm>
          <a:prstGeom prst="rect">
            <a:avLst/>
          </a:prstGeom>
          <a:noFill/>
        </p:spPr>
        <p:txBody>
          <a:bodyPr/>
          <a:lstStyle>
            <a:lvl1pPr marL="228600" indent="-228600">
              <a:buFont typeface="Wingdings" panose="05000000000000000000" pitchFamily="2" charset="2"/>
              <a:buChar char="§"/>
              <a:defRPr>
                <a:latin typeface="Euphemia" panose="020B0503040102020104" pitchFamily="34" charset="0"/>
              </a:defRPr>
            </a:lvl1pPr>
            <a:lvl2pPr marL="685800" indent="-228600">
              <a:buFont typeface="Wingdings" panose="05000000000000000000" pitchFamily="2" charset="2"/>
              <a:buChar char="§"/>
              <a:defRPr>
                <a:latin typeface="Euphemia" panose="020B0503040102020104" pitchFamily="34" charset="0"/>
              </a:defRPr>
            </a:lvl2pPr>
            <a:lvl3pPr marL="1143000" indent="-228600">
              <a:buFont typeface="Wingdings" panose="05000000000000000000" pitchFamily="2" charset="2"/>
              <a:buChar char="§"/>
              <a:defRPr>
                <a:latin typeface="Euphemia" panose="020B0503040102020104" pitchFamily="34" charset="0"/>
              </a:defRPr>
            </a:lvl3pPr>
            <a:lvl4pPr marL="1600200" indent="-228600">
              <a:buFont typeface="Wingdings" panose="05000000000000000000" pitchFamily="2" charset="2"/>
              <a:buChar char="§"/>
              <a:defRPr>
                <a:latin typeface="Euphemia" panose="020B0503040102020104" pitchFamily="34" charset="0"/>
              </a:defRPr>
            </a:lvl4pPr>
            <a:lvl5pPr marL="2057400" indent="-228600">
              <a:buFont typeface="Wingdings" panose="05000000000000000000" pitchFamily="2" charset="2"/>
              <a:buChar char="§"/>
              <a:defRPr>
                <a:latin typeface="Euphemia" panose="020B050304010202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68970" y="5548619"/>
            <a:ext cx="3222975" cy="846929"/>
          </a:xfrm>
          <a:prstGeom prst="rect">
            <a:avLst/>
          </a:prstGeom>
        </p:spPr>
      </p:pic>
      <p:sp>
        <p:nvSpPr>
          <p:cNvPr id="9" name="Rectangle 8"/>
          <p:cNvSpPr/>
          <p:nvPr userDrawn="1"/>
        </p:nvSpPr>
        <p:spPr>
          <a:xfrm>
            <a:off x="-352103" y="384006"/>
            <a:ext cx="5435705" cy="70627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912" y="6349853"/>
            <a:ext cx="6300454" cy="514183"/>
          </a:xfrm>
          <a:prstGeom prst="rect">
            <a:avLst/>
          </a:prstGeom>
        </p:spPr>
      </p:pic>
      <p:pic>
        <p:nvPicPr>
          <p:cNvPr id="11" name="Picture 10"/>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91202" y="6349853"/>
            <a:ext cx="6300454" cy="514183"/>
          </a:xfrm>
          <a:prstGeom prst="rect">
            <a:avLst/>
          </a:prstGeom>
        </p:spPr>
      </p:pic>
      <p:sp>
        <p:nvSpPr>
          <p:cNvPr id="12" name="Title 11"/>
          <p:cNvSpPr>
            <a:spLocks noGrp="1"/>
          </p:cNvSpPr>
          <p:nvPr>
            <p:ph type="title" hasCustomPrompt="1"/>
          </p:nvPr>
        </p:nvSpPr>
        <p:spPr>
          <a:xfrm>
            <a:off x="838200" y="354492"/>
            <a:ext cx="4245402" cy="815089"/>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spTree>
    <p:extLst>
      <p:ext uri="{BB962C8B-B14F-4D97-AF65-F5344CB8AC3E}">
        <p14:creationId xmlns:p14="http://schemas.microsoft.com/office/powerpoint/2010/main" val="374956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p:cNvSpPr>
            <a:spLocks noGrp="1"/>
          </p:cNvSpPr>
          <p:nvPr>
            <p:ph idx="13"/>
          </p:nvPr>
        </p:nvSpPr>
        <p:spPr>
          <a:xfrm>
            <a:off x="838200" y="1825625"/>
            <a:ext cx="10515600" cy="4351338"/>
          </a:xfrm>
          <a:prstGeom prst="rect">
            <a:avLst/>
          </a:prstGeom>
          <a:noFill/>
        </p:spPr>
        <p:txBody>
          <a:bodyPr/>
          <a:lstStyle>
            <a:lvl1pPr marL="228600" indent="-228600">
              <a:buFont typeface="Wingdings" panose="05000000000000000000" pitchFamily="2" charset="2"/>
              <a:buChar char="§"/>
              <a:defRPr>
                <a:latin typeface="Euphemia" panose="020B0503040102020104" pitchFamily="34" charset="0"/>
              </a:defRPr>
            </a:lvl1pPr>
            <a:lvl2pPr marL="685800" indent="-228600">
              <a:buFont typeface="Wingdings" panose="05000000000000000000" pitchFamily="2" charset="2"/>
              <a:buChar char="§"/>
              <a:defRPr>
                <a:latin typeface="Euphemia" panose="020B0503040102020104" pitchFamily="34" charset="0"/>
              </a:defRPr>
            </a:lvl2pPr>
            <a:lvl3pPr marL="1143000" indent="-228600">
              <a:buFont typeface="Wingdings" panose="05000000000000000000" pitchFamily="2" charset="2"/>
              <a:buChar char="§"/>
              <a:defRPr>
                <a:latin typeface="Euphemia" panose="020B0503040102020104" pitchFamily="34" charset="0"/>
              </a:defRPr>
            </a:lvl3pPr>
            <a:lvl4pPr marL="1600200" indent="-228600">
              <a:buFont typeface="Wingdings" panose="05000000000000000000" pitchFamily="2" charset="2"/>
              <a:buChar char="§"/>
              <a:defRPr>
                <a:latin typeface="Euphemia" panose="020B0503040102020104" pitchFamily="34" charset="0"/>
              </a:defRPr>
            </a:lvl4pPr>
            <a:lvl5pPr marL="2057400" indent="-228600">
              <a:buFont typeface="Wingdings" panose="05000000000000000000" pitchFamily="2" charset="2"/>
              <a:buChar char="§"/>
              <a:defRPr>
                <a:latin typeface="Euphemia" panose="020B050304010202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68970" y="5548619"/>
            <a:ext cx="3222975" cy="846929"/>
          </a:xfrm>
          <a:prstGeom prst="rect">
            <a:avLst/>
          </a:prstGeom>
        </p:spPr>
      </p:pic>
      <p:sp>
        <p:nvSpPr>
          <p:cNvPr id="9" name="Rectangle 8"/>
          <p:cNvSpPr/>
          <p:nvPr userDrawn="1"/>
        </p:nvSpPr>
        <p:spPr>
          <a:xfrm>
            <a:off x="-352103" y="384006"/>
            <a:ext cx="5435705" cy="70627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912" y="6349853"/>
            <a:ext cx="6300454" cy="514183"/>
          </a:xfrm>
          <a:prstGeom prst="rect">
            <a:avLst/>
          </a:prstGeom>
        </p:spPr>
      </p:pic>
      <p:pic>
        <p:nvPicPr>
          <p:cNvPr id="11" name="Picture 10"/>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91202" y="6349853"/>
            <a:ext cx="6300454" cy="514183"/>
          </a:xfrm>
          <a:prstGeom prst="rect">
            <a:avLst/>
          </a:prstGeom>
        </p:spPr>
      </p:pic>
      <p:sp>
        <p:nvSpPr>
          <p:cNvPr id="12" name="Title 11"/>
          <p:cNvSpPr>
            <a:spLocks noGrp="1"/>
          </p:cNvSpPr>
          <p:nvPr>
            <p:ph type="title" hasCustomPrompt="1"/>
          </p:nvPr>
        </p:nvSpPr>
        <p:spPr>
          <a:xfrm>
            <a:off x="838200" y="354492"/>
            <a:ext cx="4245402" cy="815089"/>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spTree>
    <p:extLst>
      <p:ext uri="{BB962C8B-B14F-4D97-AF65-F5344CB8AC3E}">
        <p14:creationId xmlns:p14="http://schemas.microsoft.com/office/powerpoint/2010/main" val="1153048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5" y="2975215"/>
            <a:ext cx="12191999" cy="2282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solidFill>
                <a:prstClr val="white"/>
              </a:solidFill>
            </a:endParaRPr>
          </a:p>
        </p:txBody>
      </p:sp>
      <p:sp>
        <p:nvSpPr>
          <p:cNvPr id="8" name="TextBox 7"/>
          <p:cNvSpPr txBox="1"/>
          <p:nvPr userDrawn="1"/>
        </p:nvSpPr>
        <p:spPr>
          <a:xfrm>
            <a:off x="3149735" y="679994"/>
            <a:ext cx="9350484" cy="1477328"/>
          </a:xfrm>
          <a:prstGeom prst="rect">
            <a:avLst/>
          </a:prstGeom>
          <a:noFill/>
        </p:spPr>
        <p:txBody>
          <a:bodyPr wrap="square" rtlCol="0">
            <a:spAutoFit/>
          </a:bodyPr>
          <a:lstStyle/>
          <a:p>
            <a:r>
              <a:rPr lang="en-US" sz="3200" dirty="0">
                <a:solidFill>
                  <a:srgbClr val="009999"/>
                </a:solidFill>
                <a:latin typeface="+mj-lt"/>
                <a:cs typeface="Arial" panose="020B0604020202020204" pitchFamily="34" charset="0"/>
              </a:rPr>
              <a:t>Child Health &amp; Development Project:</a:t>
            </a:r>
          </a:p>
          <a:p>
            <a:pPr algn="just"/>
            <a:r>
              <a:rPr lang="en-US" sz="5800" spc="300" dirty="0">
                <a:solidFill>
                  <a:srgbClr val="FFAE5F"/>
                </a:solidFill>
                <a:latin typeface="+mj-lt"/>
                <a:cs typeface="Arial" panose="020B0604020202020204" pitchFamily="34" charset="0"/>
              </a:rPr>
              <a:t>Mississippi Thrive!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08991" y="745022"/>
            <a:ext cx="1196796" cy="1446872"/>
          </a:xfrm>
          <a:prstGeom prst="rect">
            <a:avLst/>
          </a:prstGeom>
        </p:spPr>
      </p:pic>
      <p:cxnSp>
        <p:nvCxnSpPr>
          <p:cNvPr id="10" name="Straight Connector 9"/>
          <p:cNvCxnSpPr/>
          <p:nvPr userDrawn="1"/>
        </p:nvCxnSpPr>
        <p:spPr>
          <a:xfrm flipH="1">
            <a:off x="2920523" y="827926"/>
            <a:ext cx="1628" cy="1380414"/>
          </a:xfrm>
          <a:prstGeom prst="line">
            <a:avLst/>
          </a:prstGeom>
          <a:ln w="57150"/>
        </p:spPr>
        <p:style>
          <a:lnRef idx="1">
            <a:schemeClr val="dk1"/>
          </a:lnRef>
          <a:fillRef idx="0">
            <a:schemeClr val="dk1"/>
          </a:fillRef>
          <a:effectRef idx="0">
            <a:schemeClr val="dk1"/>
          </a:effectRef>
          <a:fontRef idx="minor">
            <a:schemeClr val="tx1"/>
          </a:fontRef>
        </p:style>
      </p:cxnSp>
      <p:sp>
        <p:nvSpPr>
          <p:cNvPr id="14" name="TextBox 13"/>
          <p:cNvSpPr txBox="1"/>
          <p:nvPr userDrawn="1"/>
        </p:nvSpPr>
        <p:spPr>
          <a:xfrm>
            <a:off x="51191" y="6526492"/>
            <a:ext cx="6901152" cy="276999"/>
          </a:xfrm>
          <a:prstGeom prst="rect">
            <a:avLst/>
          </a:prstGeom>
          <a:noFill/>
        </p:spPr>
        <p:txBody>
          <a:bodyPr wrap="square" rtlCol="0">
            <a:spAutoFit/>
          </a:bodyPr>
          <a:lstStyle/>
          <a:p>
            <a:r>
              <a:rPr lang="en-US" sz="1100" dirty="0">
                <a:solidFill>
                  <a:srgbClr val="A3DED2"/>
                </a:solidFill>
              </a:rPr>
              <a:t>This is a cooperative agreement funded by Health Resources Services Administration</a:t>
            </a:r>
            <a:r>
              <a:rPr lang="en-US" sz="1200" dirty="0">
                <a:solidFill>
                  <a:srgbClr val="A3DED2"/>
                </a:solidFill>
              </a:rPr>
              <a:t>.</a:t>
            </a:r>
          </a:p>
        </p:txBody>
      </p:sp>
      <p:pic>
        <p:nvPicPr>
          <p:cNvPr id="15" name="Picture 14"/>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240074" y="4811486"/>
            <a:ext cx="4186793" cy="2129684"/>
          </a:xfrm>
          <a:prstGeom prst="rect">
            <a:avLst/>
          </a:prstGeom>
        </p:spPr>
      </p:pic>
      <p:sp>
        <p:nvSpPr>
          <p:cNvPr id="16" name="Title 15"/>
          <p:cNvSpPr>
            <a:spLocks noGrp="1"/>
          </p:cNvSpPr>
          <p:nvPr>
            <p:ph type="title"/>
          </p:nvPr>
        </p:nvSpPr>
        <p:spPr>
          <a:xfrm>
            <a:off x="838200" y="3640598"/>
            <a:ext cx="10515600" cy="1325563"/>
          </a:xfrm>
          <a:prstGeom prst="rect">
            <a:avLst/>
          </a:prstGeom>
        </p:spPr>
        <p:txBody>
          <a:bodyPr/>
          <a:lstStyle>
            <a:lvl1pPr>
              <a:defRPr>
                <a:solidFill>
                  <a:schemeClr val="bg1"/>
                </a:solidFill>
                <a:latin typeface="Euphemia" panose="020B05030401020201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D4FA9FFA-EF4A-E049-8996-5EC44D8067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6531" y="5559143"/>
            <a:ext cx="983343" cy="873140"/>
          </a:xfrm>
          <a:prstGeom prst="rect">
            <a:avLst/>
          </a:prstGeom>
        </p:spPr>
      </p:pic>
      <p:pic>
        <p:nvPicPr>
          <p:cNvPr id="4" name="Picture 3">
            <a:extLst>
              <a:ext uri="{FF2B5EF4-FFF2-40B4-BE49-F238E27FC236}">
                <a16:creationId xmlns:a16="http://schemas.microsoft.com/office/drawing/2014/main" id="{45E47C8C-7409-1B48-B540-57F97AC0874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7585" y="5664587"/>
            <a:ext cx="1760335" cy="767701"/>
          </a:xfrm>
          <a:prstGeom prst="rect">
            <a:avLst/>
          </a:prstGeom>
        </p:spPr>
      </p:pic>
    </p:spTree>
    <p:extLst>
      <p:ext uri="{BB962C8B-B14F-4D97-AF65-F5344CB8AC3E}">
        <p14:creationId xmlns:p14="http://schemas.microsoft.com/office/powerpoint/2010/main" val="20806332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TextBox 13"/>
          <p:cNvSpPr txBox="1"/>
          <p:nvPr userDrawn="1"/>
        </p:nvSpPr>
        <p:spPr>
          <a:xfrm>
            <a:off x="51193" y="6526492"/>
            <a:ext cx="7446177" cy="276999"/>
          </a:xfrm>
          <a:prstGeom prst="rect">
            <a:avLst/>
          </a:prstGeom>
          <a:noFill/>
        </p:spPr>
        <p:txBody>
          <a:bodyPr wrap="square" rtlCol="0">
            <a:spAutoFit/>
          </a:bodyPr>
          <a:lstStyle/>
          <a:p>
            <a:r>
              <a:rPr lang="en-US" sz="1100" dirty="0">
                <a:solidFill>
                  <a:srgbClr val="A3DED2"/>
                </a:solidFill>
              </a:rPr>
              <a:t>This is a cooperative agreement funded by Health Resources Services Administration</a:t>
            </a:r>
            <a:r>
              <a:rPr lang="en-US" sz="1200" dirty="0">
                <a:solidFill>
                  <a:srgbClr val="A3DED2"/>
                </a:solidFill>
              </a:rPr>
              <a:t>.</a:t>
            </a:r>
          </a:p>
        </p:txBody>
      </p:sp>
      <p:pic>
        <p:nvPicPr>
          <p:cNvPr id="15" name="Picture 14"/>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240074" y="4833262"/>
            <a:ext cx="4186793" cy="2107913"/>
          </a:xfrm>
          <a:prstGeom prst="rect">
            <a:avLst/>
          </a:prstGeom>
        </p:spPr>
      </p:pic>
      <p:sp>
        <p:nvSpPr>
          <p:cNvPr id="2" name="Rectangle 1">
            <a:extLst>
              <a:ext uri="{FF2B5EF4-FFF2-40B4-BE49-F238E27FC236}">
                <a16:creationId xmlns:a16="http://schemas.microsoft.com/office/drawing/2014/main" id="{BE20AB3D-C4A5-D345-BFAB-20334AE6CED6}"/>
              </a:ext>
            </a:extLst>
          </p:cNvPr>
          <p:cNvSpPr/>
          <p:nvPr userDrawn="1"/>
        </p:nvSpPr>
        <p:spPr>
          <a:xfrm>
            <a:off x="0" y="347876"/>
            <a:ext cx="12192000" cy="437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6" name="TextBox 15">
            <a:extLst>
              <a:ext uri="{FF2B5EF4-FFF2-40B4-BE49-F238E27FC236}">
                <a16:creationId xmlns:a16="http://schemas.microsoft.com/office/drawing/2014/main" id="{FADED68B-4A01-154F-B735-3DC59BB17640}"/>
              </a:ext>
            </a:extLst>
          </p:cNvPr>
          <p:cNvSpPr txBox="1"/>
          <p:nvPr userDrawn="1"/>
        </p:nvSpPr>
        <p:spPr>
          <a:xfrm>
            <a:off x="2841519" y="1237737"/>
            <a:ext cx="9350484" cy="1477328"/>
          </a:xfrm>
          <a:prstGeom prst="rect">
            <a:avLst/>
          </a:prstGeom>
          <a:noFill/>
        </p:spPr>
        <p:txBody>
          <a:bodyPr wrap="square" rtlCol="0">
            <a:spAutoFit/>
          </a:bodyPr>
          <a:lstStyle/>
          <a:p>
            <a:r>
              <a:rPr lang="en-US" sz="3200" dirty="0">
                <a:solidFill>
                  <a:srgbClr val="009999"/>
                </a:solidFill>
                <a:latin typeface="+mj-lt"/>
                <a:cs typeface="Arial" panose="020B0604020202020204" pitchFamily="34" charset="0"/>
              </a:rPr>
              <a:t>Child Health &amp; Development Project:</a:t>
            </a:r>
          </a:p>
          <a:p>
            <a:pPr algn="just"/>
            <a:r>
              <a:rPr lang="en-US" sz="5800" spc="300" dirty="0">
                <a:solidFill>
                  <a:srgbClr val="FFAE5F"/>
                </a:solidFill>
                <a:latin typeface="+mj-lt"/>
                <a:cs typeface="Arial" panose="020B0604020202020204" pitchFamily="34" charset="0"/>
              </a:rPr>
              <a:t>Mississippi Thrive!</a:t>
            </a:r>
          </a:p>
        </p:txBody>
      </p:sp>
      <p:pic>
        <p:nvPicPr>
          <p:cNvPr id="17" name="Picture 16">
            <a:extLst>
              <a:ext uri="{FF2B5EF4-FFF2-40B4-BE49-F238E27FC236}">
                <a16:creationId xmlns:a16="http://schemas.microsoft.com/office/drawing/2014/main" id="{46436C61-7C4F-8C44-B710-60AF915A9C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0775" y="1302765"/>
            <a:ext cx="1196796" cy="1446872"/>
          </a:xfrm>
          <a:prstGeom prst="rect">
            <a:avLst/>
          </a:prstGeom>
        </p:spPr>
      </p:pic>
      <p:cxnSp>
        <p:nvCxnSpPr>
          <p:cNvPr id="18" name="Straight Connector 17">
            <a:extLst>
              <a:ext uri="{FF2B5EF4-FFF2-40B4-BE49-F238E27FC236}">
                <a16:creationId xmlns:a16="http://schemas.microsoft.com/office/drawing/2014/main" id="{9675B704-C4F9-144D-8832-F7AEBD676393}"/>
              </a:ext>
            </a:extLst>
          </p:cNvPr>
          <p:cNvCxnSpPr/>
          <p:nvPr userDrawn="1"/>
        </p:nvCxnSpPr>
        <p:spPr>
          <a:xfrm flipH="1">
            <a:off x="2612307" y="1385669"/>
            <a:ext cx="1628" cy="1380414"/>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0959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p:cNvSpPr>
            <a:spLocks noGrp="1"/>
          </p:cNvSpPr>
          <p:nvPr>
            <p:ph idx="13"/>
          </p:nvPr>
        </p:nvSpPr>
        <p:spPr>
          <a:xfrm>
            <a:off x="838200" y="1825625"/>
            <a:ext cx="10515600" cy="4351338"/>
          </a:xfrm>
          <a:prstGeom prst="rect">
            <a:avLst/>
          </a:prstGeom>
          <a:noFill/>
        </p:spPr>
        <p:txBody>
          <a:bodyPr/>
          <a:lstStyle>
            <a:lvl1pPr marL="228600" indent="-228600">
              <a:buFont typeface="Wingdings" panose="05000000000000000000" pitchFamily="2" charset="2"/>
              <a:buChar char="§"/>
              <a:defRPr>
                <a:latin typeface="Euphemia" panose="020B0503040102020104" pitchFamily="34" charset="0"/>
              </a:defRPr>
            </a:lvl1pPr>
            <a:lvl2pPr marL="685800" indent="-228600">
              <a:buFont typeface="Wingdings" panose="05000000000000000000" pitchFamily="2" charset="2"/>
              <a:buChar char="§"/>
              <a:defRPr>
                <a:latin typeface="Euphemia" panose="020B0503040102020104" pitchFamily="34" charset="0"/>
              </a:defRPr>
            </a:lvl2pPr>
            <a:lvl3pPr marL="1143000" indent="-228600">
              <a:buFont typeface="Wingdings" panose="05000000000000000000" pitchFamily="2" charset="2"/>
              <a:buChar char="§"/>
              <a:defRPr>
                <a:latin typeface="Euphemia" panose="020B0503040102020104" pitchFamily="34" charset="0"/>
              </a:defRPr>
            </a:lvl3pPr>
            <a:lvl4pPr marL="1600200" indent="-228600">
              <a:buFont typeface="Wingdings" panose="05000000000000000000" pitchFamily="2" charset="2"/>
              <a:buChar char="§"/>
              <a:defRPr>
                <a:latin typeface="Euphemia" panose="020B0503040102020104" pitchFamily="34" charset="0"/>
              </a:defRPr>
            </a:lvl4pPr>
            <a:lvl5pPr marL="2057400" indent="-228600">
              <a:buFont typeface="Wingdings" panose="05000000000000000000" pitchFamily="2" charset="2"/>
              <a:buChar char="§"/>
              <a:defRPr>
                <a:latin typeface="Euphemia" panose="020B050304010202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912" y="6349859"/>
            <a:ext cx="6300455" cy="514183"/>
          </a:xfrm>
          <a:prstGeom prst="rect">
            <a:avLst/>
          </a:prstGeom>
        </p:spPr>
      </p:pic>
      <p:pic>
        <p:nvPicPr>
          <p:cNvPr id="11" name="Picture 10"/>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91205" y="6349859"/>
            <a:ext cx="6300455" cy="514183"/>
          </a:xfrm>
          <a:prstGeom prst="rect">
            <a:avLst/>
          </a:prstGeom>
        </p:spPr>
      </p:pic>
      <p:sp>
        <p:nvSpPr>
          <p:cNvPr id="12" name="Title 11"/>
          <p:cNvSpPr>
            <a:spLocks noGrp="1"/>
          </p:cNvSpPr>
          <p:nvPr>
            <p:ph type="title" hasCustomPrompt="1"/>
          </p:nvPr>
        </p:nvSpPr>
        <p:spPr>
          <a:xfrm>
            <a:off x="838201" y="354498"/>
            <a:ext cx="4245403" cy="815089"/>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spTree>
    <p:extLst>
      <p:ext uri="{BB962C8B-B14F-4D97-AF65-F5344CB8AC3E}">
        <p14:creationId xmlns:p14="http://schemas.microsoft.com/office/powerpoint/2010/main" val="2512667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Content Placeholder 2"/>
          <p:cNvSpPr>
            <a:spLocks noGrp="1"/>
          </p:cNvSpPr>
          <p:nvPr>
            <p:ph idx="13"/>
          </p:nvPr>
        </p:nvSpPr>
        <p:spPr>
          <a:xfrm>
            <a:off x="838200" y="1825625"/>
            <a:ext cx="10515600" cy="4351338"/>
          </a:xfrm>
          <a:prstGeom prst="rect">
            <a:avLst/>
          </a:prstGeom>
          <a:noFill/>
        </p:spPr>
        <p:txBody>
          <a:bodyPr/>
          <a:lstStyle>
            <a:lvl1pPr marL="228600" indent="-228600">
              <a:buFont typeface="Wingdings" panose="05000000000000000000" pitchFamily="2" charset="2"/>
              <a:buChar char="§"/>
              <a:defRPr>
                <a:latin typeface="Euphemia" panose="020B0503040102020104" pitchFamily="34" charset="0"/>
              </a:defRPr>
            </a:lvl1pPr>
            <a:lvl2pPr marL="685800" indent="-228600">
              <a:buFont typeface="Wingdings" panose="05000000000000000000" pitchFamily="2" charset="2"/>
              <a:buChar char="§"/>
              <a:defRPr>
                <a:latin typeface="Euphemia" panose="020B0503040102020104" pitchFamily="34" charset="0"/>
              </a:defRPr>
            </a:lvl2pPr>
            <a:lvl3pPr marL="1143000" indent="-228600">
              <a:buFont typeface="Wingdings" panose="05000000000000000000" pitchFamily="2" charset="2"/>
              <a:buChar char="§"/>
              <a:defRPr>
                <a:latin typeface="Euphemia" panose="020B0503040102020104" pitchFamily="34" charset="0"/>
              </a:defRPr>
            </a:lvl3pPr>
            <a:lvl4pPr marL="1600200" indent="-228600">
              <a:buFont typeface="Wingdings" panose="05000000000000000000" pitchFamily="2" charset="2"/>
              <a:buChar char="§"/>
              <a:defRPr>
                <a:latin typeface="Euphemia" panose="020B0503040102020104" pitchFamily="34" charset="0"/>
              </a:defRPr>
            </a:lvl4pPr>
            <a:lvl5pPr marL="2057400" indent="-228600">
              <a:buFont typeface="Wingdings" panose="05000000000000000000" pitchFamily="2" charset="2"/>
              <a:buChar char="§"/>
              <a:defRPr>
                <a:latin typeface="Euphemia" panose="020B050304010202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651261" y="5671624"/>
            <a:ext cx="3222975" cy="600931"/>
          </a:xfrm>
          <a:prstGeom prst="rect">
            <a:avLst/>
          </a:prstGeom>
        </p:spPr>
      </p:pic>
      <p:sp>
        <p:nvSpPr>
          <p:cNvPr id="9" name="Rectangle 8"/>
          <p:cNvSpPr/>
          <p:nvPr userDrawn="1"/>
        </p:nvSpPr>
        <p:spPr>
          <a:xfrm>
            <a:off x="-352101" y="384006"/>
            <a:ext cx="5435705" cy="70627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solidFill>
                <a:prstClr val="white"/>
              </a:solidFill>
            </a:endParaRPr>
          </a:p>
        </p:txBody>
      </p:sp>
      <p:pic>
        <p:nvPicPr>
          <p:cNvPr id="10" name="Picture 9"/>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912" y="6349859"/>
            <a:ext cx="6300455" cy="514183"/>
          </a:xfrm>
          <a:prstGeom prst="rect">
            <a:avLst/>
          </a:prstGeom>
        </p:spPr>
      </p:pic>
      <p:pic>
        <p:nvPicPr>
          <p:cNvPr id="11" name="Picture 10"/>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91205" y="6349859"/>
            <a:ext cx="6300455" cy="514183"/>
          </a:xfrm>
          <a:prstGeom prst="rect">
            <a:avLst/>
          </a:prstGeom>
        </p:spPr>
      </p:pic>
      <p:sp>
        <p:nvSpPr>
          <p:cNvPr id="12" name="Title 11"/>
          <p:cNvSpPr>
            <a:spLocks noGrp="1"/>
          </p:cNvSpPr>
          <p:nvPr>
            <p:ph type="title" hasCustomPrompt="1"/>
          </p:nvPr>
        </p:nvSpPr>
        <p:spPr>
          <a:xfrm>
            <a:off x="838201" y="354498"/>
            <a:ext cx="4245403" cy="815089"/>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spTree>
    <p:extLst>
      <p:ext uri="{BB962C8B-B14F-4D97-AF65-F5344CB8AC3E}">
        <p14:creationId xmlns:p14="http://schemas.microsoft.com/office/powerpoint/2010/main" val="2112320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a:noFill/>
        </p:spPr>
        <p:txBody>
          <a:bodyPr/>
          <a:lstStyle>
            <a:lvl1pPr marL="228600" indent="-228600">
              <a:buFont typeface="Wingdings" panose="05000000000000000000" pitchFamily="2" charset="2"/>
              <a:buChar char="§"/>
              <a:defRPr>
                <a:latin typeface="Euphemia" panose="020B0503040102020104" pitchFamily="34" charset="0"/>
              </a:defRPr>
            </a:lvl1pPr>
            <a:lvl2pPr marL="685800" indent="-228600">
              <a:buFont typeface="Wingdings" panose="05000000000000000000" pitchFamily="2" charset="2"/>
              <a:buChar char="§"/>
              <a:defRPr>
                <a:latin typeface="Euphemia" panose="020B0503040102020104" pitchFamily="34" charset="0"/>
              </a:defRPr>
            </a:lvl2pPr>
            <a:lvl3pPr marL="1143000" indent="-228600">
              <a:buFont typeface="Wingdings" panose="05000000000000000000" pitchFamily="2" charset="2"/>
              <a:buChar char="§"/>
              <a:defRPr>
                <a:latin typeface="Euphemia" panose="020B0503040102020104" pitchFamily="34" charset="0"/>
              </a:defRPr>
            </a:lvl3pPr>
            <a:lvl4pPr marL="1600200" indent="-228600">
              <a:buFont typeface="Wingdings" panose="05000000000000000000" pitchFamily="2" charset="2"/>
              <a:buChar char="§"/>
              <a:defRPr>
                <a:latin typeface="Euphemia" panose="020B0503040102020104" pitchFamily="34" charset="0"/>
              </a:defRPr>
            </a:lvl4pPr>
            <a:lvl5pPr marL="2057400" indent="-228600">
              <a:buFont typeface="Wingdings" panose="05000000000000000000" pitchFamily="2" charset="2"/>
              <a:buChar char="§"/>
              <a:defRPr>
                <a:latin typeface="Euphemia" panose="020B050304010202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646217" y="5671624"/>
            <a:ext cx="3222975" cy="600931"/>
          </a:xfrm>
          <a:prstGeom prst="rect">
            <a:avLst/>
          </a:prstGeom>
        </p:spPr>
      </p:pic>
      <p:pic>
        <p:nvPicPr>
          <p:cNvPr id="7" name="Picture 6"/>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912" y="6343822"/>
            <a:ext cx="6300455" cy="514183"/>
          </a:xfrm>
          <a:prstGeom prst="rect">
            <a:avLst/>
          </a:prstGeom>
        </p:spPr>
      </p:pic>
      <p:pic>
        <p:nvPicPr>
          <p:cNvPr id="8" name="Picture 7"/>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91205" y="6343822"/>
            <a:ext cx="6300455" cy="514183"/>
          </a:xfrm>
          <a:prstGeom prst="rect">
            <a:avLst/>
          </a:prstGeom>
        </p:spPr>
      </p:pic>
      <p:sp>
        <p:nvSpPr>
          <p:cNvPr id="10" name="Title 9"/>
          <p:cNvSpPr>
            <a:spLocks noGrp="1"/>
          </p:cNvSpPr>
          <p:nvPr>
            <p:ph type="title" hasCustomPrompt="1"/>
          </p:nvPr>
        </p:nvSpPr>
        <p:spPr>
          <a:xfrm>
            <a:off x="838201" y="365131"/>
            <a:ext cx="4245403" cy="805753"/>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spTree>
    <p:extLst>
      <p:ext uri="{BB962C8B-B14F-4D97-AF65-F5344CB8AC3E}">
        <p14:creationId xmlns:p14="http://schemas.microsoft.com/office/powerpoint/2010/main" val="223528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a:noFill/>
        </p:spPr>
        <p:txBody>
          <a:bodyPr/>
          <a:lstStyle>
            <a:lvl1pPr marL="228600" indent="-228600">
              <a:buFont typeface="Wingdings" panose="05000000000000000000" pitchFamily="2" charset="2"/>
              <a:buChar char="§"/>
              <a:defRPr>
                <a:latin typeface="Euphemia" panose="020B0503040102020104" pitchFamily="34" charset="0"/>
              </a:defRPr>
            </a:lvl1pPr>
            <a:lvl2pPr marL="685800" indent="-228600">
              <a:buFont typeface="Wingdings" panose="05000000000000000000" pitchFamily="2" charset="2"/>
              <a:buChar char="§"/>
              <a:defRPr>
                <a:latin typeface="Euphemia" panose="020B0503040102020104" pitchFamily="34" charset="0"/>
              </a:defRPr>
            </a:lvl2pPr>
            <a:lvl3pPr marL="1143000" indent="-228600">
              <a:buFont typeface="Wingdings" panose="05000000000000000000" pitchFamily="2" charset="2"/>
              <a:buChar char="§"/>
              <a:defRPr>
                <a:latin typeface="Euphemia" panose="020B0503040102020104" pitchFamily="34" charset="0"/>
              </a:defRPr>
            </a:lvl3pPr>
            <a:lvl4pPr marL="1600200" indent="-228600">
              <a:buFont typeface="Wingdings" panose="05000000000000000000" pitchFamily="2" charset="2"/>
              <a:buChar char="§"/>
              <a:defRPr>
                <a:latin typeface="Euphemia" panose="020B0503040102020104" pitchFamily="34" charset="0"/>
              </a:defRPr>
            </a:lvl4pPr>
            <a:lvl5pPr marL="2057400" indent="-228600">
              <a:buFont typeface="Wingdings" panose="05000000000000000000" pitchFamily="2" charset="2"/>
              <a:buChar char="§"/>
              <a:defRPr>
                <a:latin typeface="Euphemia" panose="020B050304010202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646217" y="5671624"/>
            <a:ext cx="3222975" cy="600931"/>
          </a:xfrm>
          <a:prstGeom prst="rect">
            <a:avLst/>
          </a:prstGeom>
        </p:spPr>
      </p:pic>
      <p:sp>
        <p:nvSpPr>
          <p:cNvPr id="5" name="Rectangle 4"/>
          <p:cNvSpPr/>
          <p:nvPr userDrawn="1"/>
        </p:nvSpPr>
        <p:spPr>
          <a:xfrm>
            <a:off x="-352103" y="384006"/>
            <a:ext cx="7948656" cy="706270"/>
          </a:xfrm>
          <a:prstGeom prst="rect">
            <a:avLst/>
          </a:prstGeom>
          <a:solidFill>
            <a:schemeClr val="accent3">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912" y="6343822"/>
            <a:ext cx="6300455" cy="514183"/>
          </a:xfrm>
          <a:prstGeom prst="rect">
            <a:avLst/>
          </a:prstGeom>
        </p:spPr>
      </p:pic>
      <p:pic>
        <p:nvPicPr>
          <p:cNvPr id="8" name="Picture 7"/>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91205" y="6343822"/>
            <a:ext cx="6300455" cy="514183"/>
          </a:xfrm>
          <a:prstGeom prst="rect">
            <a:avLst/>
          </a:prstGeom>
        </p:spPr>
      </p:pic>
      <p:sp>
        <p:nvSpPr>
          <p:cNvPr id="10" name="Title 9"/>
          <p:cNvSpPr>
            <a:spLocks noGrp="1"/>
          </p:cNvSpPr>
          <p:nvPr>
            <p:ph type="title" hasCustomPrompt="1"/>
          </p:nvPr>
        </p:nvSpPr>
        <p:spPr>
          <a:xfrm>
            <a:off x="838201" y="365131"/>
            <a:ext cx="4245403" cy="805753"/>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spTree>
    <p:extLst>
      <p:ext uri="{BB962C8B-B14F-4D97-AF65-F5344CB8AC3E}">
        <p14:creationId xmlns:p14="http://schemas.microsoft.com/office/powerpoint/2010/main" val="2057912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464024"/>
            <a:ext cx="12192000" cy="914400"/>
          </a:xfrm>
          <a:prstGeom prst="rect">
            <a:avLst/>
          </a:prstGeom>
          <a:solidFill>
            <a:schemeClr val="tx2">
              <a:lumMod val="60000"/>
              <a:lumOff val="40000"/>
            </a:schemeClr>
          </a:solidFill>
          <a:ln>
            <a:solidFill>
              <a:schemeClr val="tx2">
                <a:lumMod val="60000"/>
                <a:lumOff val="40000"/>
              </a:schemeClr>
            </a:solidFill>
          </a:ln>
        </p:spPr>
        <p:style>
          <a:lnRef idx="2">
            <a:schemeClr val="dk1"/>
          </a:lnRef>
          <a:fillRef idx="1">
            <a:schemeClr val="lt1"/>
          </a:fillRef>
          <a:effectRef idx="0">
            <a:schemeClr val="dk1"/>
          </a:effectRef>
          <a:fontRef idx="none"/>
        </p:style>
        <p:txBody>
          <a:bodyPr/>
          <a:lstStyle>
            <a:lvl1pPr algn="ctr">
              <a:defRPr sz="4400">
                <a:solidFill>
                  <a:schemeClr val="tx1"/>
                </a:solidFill>
                <a:latin typeface="Euphemia" panose="020B05030401020201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marL="228600" indent="-228600">
              <a:buFont typeface="Wingdings" panose="05000000000000000000" pitchFamily="2" charset="2"/>
              <a:buChar char="§"/>
              <a:defRPr>
                <a:latin typeface="Euphemia" panose="020B0503040102020104" pitchFamily="34" charset="0"/>
              </a:defRPr>
            </a:lvl1pPr>
            <a:lvl2pPr marL="685800" indent="-228600">
              <a:buFont typeface="Wingdings" panose="05000000000000000000" pitchFamily="2" charset="2"/>
              <a:buChar char="§"/>
              <a:defRPr>
                <a:latin typeface="Euphemia" panose="020B0503040102020104" pitchFamily="34" charset="0"/>
              </a:defRPr>
            </a:lvl2pPr>
            <a:lvl3pPr marL="1143000" indent="-228600">
              <a:buFont typeface="Wingdings" panose="05000000000000000000" pitchFamily="2" charset="2"/>
              <a:buChar char="§"/>
              <a:defRPr>
                <a:latin typeface="Euphemia" panose="020B0503040102020104" pitchFamily="34" charset="0"/>
              </a:defRPr>
            </a:lvl3pPr>
            <a:lvl4pPr marL="1600200" indent="-228600">
              <a:buFont typeface="Wingdings" panose="05000000000000000000" pitchFamily="2" charset="2"/>
              <a:buChar char="§"/>
              <a:defRPr>
                <a:latin typeface="Euphemia" panose="020B0503040102020104" pitchFamily="34" charset="0"/>
              </a:defRPr>
            </a:lvl4pPr>
            <a:lvl5pPr marL="2057400" indent="-228600">
              <a:buFont typeface="Wingdings" panose="05000000000000000000" pitchFamily="2" charset="2"/>
              <a:buChar char="§"/>
              <a:defRPr>
                <a:latin typeface="Euphemia" panose="020B050304010202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marL="228600" indent="-228600">
              <a:buFont typeface="Wingdings" panose="05000000000000000000" pitchFamily="2" charset="2"/>
              <a:buChar char="§"/>
              <a:defRPr>
                <a:latin typeface="Euphemia" panose="020B0503040102020104" pitchFamily="34" charset="0"/>
              </a:defRPr>
            </a:lvl1pPr>
            <a:lvl2pPr marL="685800" indent="-228600">
              <a:buFont typeface="Wingdings" panose="05000000000000000000" pitchFamily="2" charset="2"/>
              <a:buChar char="§"/>
              <a:defRPr>
                <a:latin typeface="Euphemia" panose="020B0503040102020104" pitchFamily="34" charset="0"/>
              </a:defRPr>
            </a:lvl2pPr>
            <a:lvl3pPr marL="1143000" indent="-228600">
              <a:buFont typeface="Wingdings" panose="05000000000000000000" pitchFamily="2" charset="2"/>
              <a:buChar char="§"/>
              <a:defRPr>
                <a:latin typeface="Euphemia" panose="020B0503040102020104" pitchFamily="34" charset="0"/>
              </a:defRPr>
            </a:lvl3pPr>
            <a:lvl4pPr marL="1600200" indent="-228600">
              <a:buFont typeface="Wingdings" panose="05000000000000000000" pitchFamily="2" charset="2"/>
              <a:buChar char="§"/>
              <a:defRPr>
                <a:latin typeface="Euphemia" panose="020B0503040102020104" pitchFamily="34" charset="0"/>
              </a:defRPr>
            </a:lvl4pPr>
            <a:lvl5pPr marL="2057400" indent="-228600">
              <a:buFont typeface="Wingdings" panose="05000000000000000000" pitchFamily="2" charset="2"/>
              <a:buChar char="§"/>
              <a:defRPr>
                <a:latin typeface="Euphemia" panose="020B050304010202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93E4DBF4-5DF3-466D-A0DE-07E4D1D65F03}" type="datetimeFigureOut">
              <a:rPr lang="en-US">
                <a:solidFill>
                  <a:srgbClr val="00A19B"/>
                </a:solidFill>
              </a:rPr>
              <a:pPr/>
              <a:t>11/9/2021</a:t>
            </a:fld>
            <a:endParaRPr lang="en-US">
              <a:solidFill>
                <a:srgbClr val="00A19B"/>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solidFill>
                <a:srgbClr val="00A19B"/>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14FD522D-BC60-43E3-A444-747AC4D5732D}" type="slidenum">
              <a:rPr lang="en-US">
                <a:solidFill>
                  <a:srgbClr val="00A19B"/>
                </a:solidFill>
              </a:rPr>
              <a:pPr/>
              <a:t>‹#›</a:t>
            </a:fld>
            <a:endParaRPr lang="en-US">
              <a:solidFill>
                <a:srgbClr val="00A19B"/>
              </a:solidFill>
            </a:endParaRPr>
          </a:p>
        </p:txBody>
      </p:sp>
    </p:spTree>
    <p:extLst>
      <p:ext uri="{BB962C8B-B14F-4D97-AF65-F5344CB8AC3E}">
        <p14:creationId xmlns:p14="http://schemas.microsoft.com/office/powerpoint/2010/main" val="64013499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0" y="6414563"/>
            <a:ext cx="12192000" cy="365125"/>
          </a:xfrm>
          <a:prstGeom prst="rect">
            <a:avLst/>
          </a:prstGeom>
          <a:blipFill>
            <a:blip r:embed="rId2"/>
            <a:stretch>
              <a:fillRect/>
            </a:stretch>
          </a:blipFill>
        </p:spPr>
        <p:txBody>
          <a:bodyPr/>
          <a:lstStyle/>
          <a:p>
            <a:endParaRPr lang="en-US" dirty="0">
              <a:solidFill>
                <a:srgbClr val="00A19B"/>
              </a:solidFill>
            </a:endParaRPr>
          </a:p>
        </p:txBody>
      </p:sp>
    </p:spTree>
    <p:extLst>
      <p:ext uri="{BB962C8B-B14F-4D97-AF65-F5344CB8AC3E}">
        <p14:creationId xmlns:p14="http://schemas.microsoft.com/office/powerpoint/2010/main" val="1060289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lvl1pPr>
              <a:defRPr>
                <a:solidFill>
                  <a:schemeClr val="bg1"/>
                </a:solidFill>
                <a:latin typeface="Euphemia" panose="020B0503040102020104" pitchFamily="34" charset="0"/>
              </a:defRPr>
            </a:lvl1pPr>
          </a:lstStyle>
          <a:p>
            <a:r>
              <a:rPr lang="en-US" dirty="0"/>
              <a:t>Click to edit Master title style</a:t>
            </a:r>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93E4DBF4-5DF3-466D-A0DE-07E4D1D65F03}" type="datetimeFigureOut">
              <a:rPr lang="en-US">
                <a:solidFill>
                  <a:srgbClr val="00A19B"/>
                </a:solidFill>
              </a:rPr>
              <a:pPr/>
              <a:t>11/9/2021</a:t>
            </a:fld>
            <a:endParaRPr lang="en-US">
              <a:solidFill>
                <a:srgbClr val="00A19B"/>
              </a:solidFill>
            </a:endParaRPr>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solidFill>
                <a:srgbClr val="00A19B"/>
              </a:solidFill>
            </a:endParaRPr>
          </a:p>
        </p:txBody>
      </p:sp>
      <p:sp>
        <p:nvSpPr>
          <p:cNvPr id="5" name="Slide Number Placeholder 4"/>
          <p:cNvSpPr>
            <a:spLocks noGrp="1"/>
          </p:cNvSpPr>
          <p:nvPr>
            <p:ph type="sldNum" sz="quarter" idx="12"/>
          </p:nvPr>
        </p:nvSpPr>
        <p:spPr>
          <a:xfrm>
            <a:off x="8610600" y="6356356"/>
            <a:ext cx="2743200" cy="365125"/>
          </a:xfrm>
          <a:prstGeom prst="rect">
            <a:avLst/>
          </a:prstGeom>
        </p:spPr>
        <p:txBody>
          <a:bodyPr/>
          <a:lstStyle/>
          <a:p>
            <a:fld id="{14FD522D-BC60-43E3-A444-747AC4D5732D}" type="slidenum">
              <a:rPr lang="en-US">
                <a:solidFill>
                  <a:srgbClr val="00A19B"/>
                </a:solidFill>
              </a:rPr>
              <a:pPr/>
              <a:t>‹#›</a:t>
            </a:fld>
            <a:endParaRPr lang="en-US">
              <a:solidFill>
                <a:srgbClr val="00A19B"/>
              </a:solidFill>
            </a:endParaRPr>
          </a:p>
        </p:txBody>
      </p:sp>
      <p:sp>
        <p:nvSpPr>
          <p:cNvPr id="7" name="Text Placeholder 6"/>
          <p:cNvSpPr>
            <a:spLocks noGrp="1"/>
          </p:cNvSpPr>
          <p:nvPr>
            <p:ph type="body" sz="quarter" idx="13"/>
          </p:nvPr>
        </p:nvSpPr>
        <p:spPr>
          <a:xfrm>
            <a:off x="838200" y="2092331"/>
            <a:ext cx="10515600" cy="3865563"/>
          </a:xfrm>
          <a:prstGeom prst="rect">
            <a:avLst/>
          </a:prstGeom>
        </p:spPr>
        <p:txBody>
          <a:bodyPr/>
          <a:lstStyle>
            <a:lvl1pPr marL="228600" indent="-228600">
              <a:buFont typeface="Wingdings" panose="05000000000000000000" pitchFamily="2" charset="2"/>
              <a:buChar char="§"/>
              <a:defRPr>
                <a:solidFill>
                  <a:schemeClr val="bg1"/>
                </a:solidFill>
                <a:latin typeface="Euphemia" panose="020B0503040102020104" pitchFamily="34" charset="0"/>
              </a:defRPr>
            </a:lvl1pPr>
            <a:lvl2pPr marL="685800" indent="-228600">
              <a:buFont typeface="Wingdings" panose="05000000000000000000" pitchFamily="2" charset="2"/>
              <a:buChar char="§"/>
              <a:defRPr>
                <a:solidFill>
                  <a:schemeClr val="bg1"/>
                </a:solidFill>
                <a:latin typeface="Euphemia" panose="020B0503040102020104" pitchFamily="34" charset="0"/>
              </a:defRPr>
            </a:lvl2pPr>
            <a:lvl3pPr marL="1143000" indent="-228600">
              <a:buFont typeface="Wingdings" panose="05000000000000000000" pitchFamily="2" charset="2"/>
              <a:buChar char="§"/>
              <a:defRPr>
                <a:solidFill>
                  <a:schemeClr val="bg1"/>
                </a:solidFill>
                <a:latin typeface="Euphemia" panose="020B0503040102020104" pitchFamily="34" charset="0"/>
              </a:defRPr>
            </a:lvl3pPr>
            <a:lvl4pPr marL="1600200" indent="-228600">
              <a:buFont typeface="Wingdings" panose="05000000000000000000" pitchFamily="2" charset="2"/>
              <a:buChar char="§"/>
              <a:defRPr>
                <a:solidFill>
                  <a:schemeClr val="bg1"/>
                </a:solidFill>
                <a:latin typeface="Euphemia" panose="020B0503040102020104" pitchFamily="34" charset="0"/>
              </a:defRPr>
            </a:lvl4pPr>
            <a:lvl5pPr marL="2057400" indent="-228600">
              <a:buFont typeface="Wingdings" panose="05000000000000000000" pitchFamily="2" charset="2"/>
              <a:buChar char="§"/>
              <a:defRPr>
                <a:solidFill>
                  <a:schemeClr val="bg1"/>
                </a:solidFill>
                <a:latin typeface="Euphemia" panose="020B05030401020201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rot="2673706">
            <a:off x="9415785" y="4217320"/>
            <a:ext cx="2195136" cy="3685297"/>
          </a:xfrm>
          <a:prstGeom prst="rect">
            <a:avLst/>
          </a:prstGeom>
        </p:spPr>
      </p:pic>
    </p:spTree>
    <p:extLst>
      <p:ext uri="{BB962C8B-B14F-4D97-AF65-F5344CB8AC3E}">
        <p14:creationId xmlns:p14="http://schemas.microsoft.com/office/powerpoint/2010/main" val="1381592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29" y="0"/>
            <a:ext cx="2819929" cy="6858000"/>
          </a:xfrm>
          <a:prstGeom prst="rect">
            <a:avLst/>
          </a:prstGeom>
        </p:spPr>
      </p:pic>
      <p:sp>
        <p:nvSpPr>
          <p:cNvPr id="4" name="Rectangle 3"/>
          <p:cNvSpPr/>
          <p:nvPr userDrawn="1"/>
        </p:nvSpPr>
        <p:spPr>
          <a:xfrm>
            <a:off x="-597429" y="384006"/>
            <a:ext cx="5435705" cy="706270"/>
          </a:xfrm>
          <a:prstGeom prst="rect">
            <a:avLst/>
          </a:prstGeom>
          <a:solidFill>
            <a:schemeClr val="tx2">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hasCustomPrompt="1"/>
          </p:nvPr>
        </p:nvSpPr>
        <p:spPr>
          <a:xfrm>
            <a:off x="838204" y="365131"/>
            <a:ext cx="4000073" cy="725151"/>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sp>
        <p:nvSpPr>
          <p:cNvPr id="8" name="Picture Placeholder 7"/>
          <p:cNvSpPr>
            <a:spLocks noGrp="1"/>
          </p:cNvSpPr>
          <p:nvPr>
            <p:ph type="pic" sz="quarter" idx="10"/>
          </p:nvPr>
        </p:nvSpPr>
        <p:spPr>
          <a:xfrm>
            <a:off x="3889379" y="1528763"/>
            <a:ext cx="7546975" cy="4584700"/>
          </a:xfrm>
          <a:prstGeom prst="rect">
            <a:avLst/>
          </a:prstGeom>
        </p:spPr>
        <p:txBody>
          <a:bodyPr/>
          <a:lstStyle/>
          <a:p>
            <a:endParaRPr lang="en-US"/>
          </a:p>
        </p:txBody>
      </p:sp>
    </p:spTree>
    <p:extLst>
      <p:ext uri="{BB962C8B-B14F-4D97-AF65-F5344CB8AC3E}">
        <p14:creationId xmlns:p14="http://schemas.microsoft.com/office/powerpoint/2010/main" val="237945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a:noFill/>
        </p:spPr>
        <p:txBody>
          <a:bodyPr/>
          <a:lstStyle>
            <a:lvl1pPr marL="228600" indent="-228600">
              <a:buFont typeface="Wingdings" panose="05000000000000000000" pitchFamily="2" charset="2"/>
              <a:buChar char="§"/>
              <a:defRPr>
                <a:latin typeface="Euphemia" panose="020B0503040102020104" pitchFamily="34" charset="0"/>
              </a:defRPr>
            </a:lvl1pPr>
            <a:lvl2pPr marL="685800" indent="-228600">
              <a:buFont typeface="Wingdings" panose="05000000000000000000" pitchFamily="2" charset="2"/>
              <a:buChar char="§"/>
              <a:defRPr>
                <a:latin typeface="Euphemia" panose="020B0503040102020104" pitchFamily="34" charset="0"/>
              </a:defRPr>
            </a:lvl2pPr>
            <a:lvl3pPr marL="1143000" indent="-228600">
              <a:buFont typeface="Wingdings" panose="05000000000000000000" pitchFamily="2" charset="2"/>
              <a:buChar char="§"/>
              <a:defRPr>
                <a:latin typeface="Euphemia" panose="020B0503040102020104" pitchFamily="34" charset="0"/>
              </a:defRPr>
            </a:lvl3pPr>
            <a:lvl4pPr marL="1600200" indent="-228600">
              <a:buFont typeface="Wingdings" panose="05000000000000000000" pitchFamily="2" charset="2"/>
              <a:buChar char="§"/>
              <a:defRPr>
                <a:latin typeface="Euphemia" panose="020B0503040102020104" pitchFamily="34" charset="0"/>
              </a:defRPr>
            </a:lvl4pPr>
            <a:lvl5pPr marL="2057400" indent="-228600">
              <a:buFont typeface="Wingdings" panose="05000000000000000000" pitchFamily="2" charset="2"/>
              <a:buChar char="§"/>
              <a:defRPr>
                <a:latin typeface="Euphemia" panose="020B050304010202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68970" y="5548619"/>
            <a:ext cx="3222975" cy="846929"/>
          </a:xfrm>
          <a:prstGeom prst="rect">
            <a:avLst/>
          </a:prstGeom>
        </p:spPr>
      </p:pic>
      <p:sp>
        <p:nvSpPr>
          <p:cNvPr id="5" name="Rectangle 4"/>
          <p:cNvSpPr/>
          <p:nvPr userDrawn="1"/>
        </p:nvSpPr>
        <p:spPr>
          <a:xfrm>
            <a:off x="-352103" y="384006"/>
            <a:ext cx="5435705" cy="706270"/>
          </a:xfrm>
          <a:prstGeom prst="rect">
            <a:avLst/>
          </a:prstGeom>
          <a:solidFill>
            <a:schemeClr val="accent3">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912" y="6343816"/>
            <a:ext cx="6300454" cy="514183"/>
          </a:xfrm>
          <a:prstGeom prst="rect">
            <a:avLst/>
          </a:prstGeom>
        </p:spPr>
      </p:pic>
      <p:pic>
        <p:nvPicPr>
          <p:cNvPr id="8" name="Picture 7"/>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91202" y="6343816"/>
            <a:ext cx="6300454" cy="514183"/>
          </a:xfrm>
          <a:prstGeom prst="rect">
            <a:avLst/>
          </a:prstGeom>
        </p:spPr>
      </p:pic>
      <p:sp>
        <p:nvSpPr>
          <p:cNvPr id="10" name="Title 9"/>
          <p:cNvSpPr>
            <a:spLocks noGrp="1"/>
          </p:cNvSpPr>
          <p:nvPr>
            <p:ph type="title" hasCustomPrompt="1"/>
          </p:nvPr>
        </p:nvSpPr>
        <p:spPr>
          <a:xfrm>
            <a:off x="838200" y="365125"/>
            <a:ext cx="4245402" cy="805753"/>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spTree>
    <p:extLst>
      <p:ext uri="{BB962C8B-B14F-4D97-AF65-F5344CB8AC3E}">
        <p14:creationId xmlns:p14="http://schemas.microsoft.com/office/powerpoint/2010/main" val="104636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31"/>
            <a:ext cx="6172200" cy="4873625"/>
          </a:xfrm>
          <a:prstGeom prst="rect">
            <a:avLst/>
          </a:prstGeom>
        </p:spPr>
        <p:txBody>
          <a:bodyPr/>
          <a:lstStyle>
            <a:lvl1pPr marL="228600" indent="-228600">
              <a:buFont typeface="Wingdings" panose="05000000000000000000" pitchFamily="2" charset="2"/>
              <a:buChar char="§"/>
              <a:defRPr sz="3200">
                <a:latin typeface="Euphemia" panose="020B0503040102020104" pitchFamily="34" charset="0"/>
              </a:defRPr>
            </a:lvl1pPr>
            <a:lvl2pPr marL="685800" indent="-228600">
              <a:buFont typeface="Wingdings" panose="05000000000000000000" pitchFamily="2" charset="2"/>
              <a:buChar char="§"/>
              <a:defRPr sz="2800">
                <a:latin typeface="Euphemia" panose="020B0503040102020104" pitchFamily="34" charset="0"/>
              </a:defRPr>
            </a:lvl2pPr>
            <a:lvl3pPr marL="1143000" indent="-228600">
              <a:buFont typeface="Wingdings" panose="05000000000000000000" pitchFamily="2" charset="2"/>
              <a:buChar char="§"/>
              <a:defRPr sz="2400">
                <a:latin typeface="Euphemia" panose="020B0503040102020104" pitchFamily="34" charset="0"/>
              </a:defRPr>
            </a:lvl3pPr>
            <a:lvl4pPr marL="1600200" indent="-228600">
              <a:buFont typeface="Wingdings" panose="05000000000000000000" pitchFamily="2" charset="2"/>
              <a:buChar char="§"/>
              <a:defRPr sz="2000">
                <a:latin typeface="Euphemia" panose="020B0503040102020104" pitchFamily="34" charset="0"/>
              </a:defRPr>
            </a:lvl4pPr>
            <a:lvl5pPr marL="2057400" indent="-228600">
              <a:buFont typeface="Wingdings" panose="05000000000000000000" pitchFamily="2" charset="2"/>
              <a:buChar char="§"/>
              <a:defRPr sz="2000">
                <a:latin typeface="Euphemia" panose="020B05030401020201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16457"/>
            <a:ext cx="3932237" cy="3811588"/>
          </a:xfrm>
          <a:prstGeom prst="rect">
            <a:avLst/>
          </a:prstGeom>
        </p:spPr>
        <p:txBody>
          <a:bodyPr/>
          <a:lstStyle>
            <a:lvl1pPr marL="0" indent="0">
              <a:buNone/>
              <a:defRPr sz="1600">
                <a:latin typeface="Euphemia" panose="020B05030401020201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Rectangle 7"/>
          <p:cNvSpPr/>
          <p:nvPr userDrawn="1"/>
        </p:nvSpPr>
        <p:spPr>
          <a:xfrm>
            <a:off x="-597429" y="384006"/>
            <a:ext cx="5435705" cy="706270"/>
          </a:xfrm>
          <a:prstGeom prst="rect">
            <a:avLst/>
          </a:prstGeom>
          <a:solidFill>
            <a:schemeClr val="accent4">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prstClr val="white"/>
              </a:solidFill>
            </a:endParaRPr>
          </a:p>
        </p:txBody>
      </p:sp>
      <p:sp>
        <p:nvSpPr>
          <p:cNvPr id="9" name="Title 1"/>
          <p:cNvSpPr>
            <a:spLocks noGrp="1"/>
          </p:cNvSpPr>
          <p:nvPr>
            <p:ph type="title" hasCustomPrompt="1"/>
          </p:nvPr>
        </p:nvSpPr>
        <p:spPr>
          <a:xfrm>
            <a:off x="838204" y="365131"/>
            <a:ext cx="4000073" cy="725151"/>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pic>
        <p:nvPicPr>
          <p:cNvPr id="10" name="Picture 9"/>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rot="3123003">
            <a:off x="10036667" y="4080979"/>
            <a:ext cx="1429519" cy="4266567"/>
          </a:xfrm>
          <a:prstGeom prst="rect">
            <a:avLst/>
          </a:prstGeom>
        </p:spPr>
      </p:pic>
    </p:spTree>
    <p:extLst>
      <p:ext uri="{BB962C8B-B14F-4D97-AF65-F5344CB8AC3E}">
        <p14:creationId xmlns:p14="http://schemas.microsoft.com/office/powerpoint/2010/main" val="1158257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alpha val="30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31"/>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p:cNvSpPr/>
          <p:nvPr userDrawn="1"/>
        </p:nvSpPr>
        <p:spPr>
          <a:xfrm>
            <a:off x="-597429" y="384006"/>
            <a:ext cx="5435705" cy="706270"/>
          </a:xfrm>
          <a:prstGeom prst="rect">
            <a:avLst/>
          </a:prstGeom>
          <a:solidFill>
            <a:schemeClr val="tx1">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prstClr val="white"/>
              </a:solidFill>
            </a:endParaRPr>
          </a:p>
        </p:txBody>
      </p:sp>
      <p:sp>
        <p:nvSpPr>
          <p:cNvPr id="8" name="Title 1"/>
          <p:cNvSpPr>
            <a:spLocks noGrp="1"/>
          </p:cNvSpPr>
          <p:nvPr>
            <p:ph type="title" hasCustomPrompt="1"/>
          </p:nvPr>
        </p:nvSpPr>
        <p:spPr>
          <a:xfrm>
            <a:off x="838204" y="378779"/>
            <a:ext cx="4000073" cy="725151"/>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spTree>
    <p:extLst>
      <p:ext uri="{BB962C8B-B14F-4D97-AF65-F5344CB8AC3E}">
        <p14:creationId xmlns:p14="http://schemas.microsoft.com/office/powerpoint/2010/main" val="725474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8"/>
            <a:ext cx="2743200" cy="365125"/>
          </a:xfrm>
          <a:prstGeom prst="rect">
            <a:avLst/>
          </a:prstGeom>
        </p:spPr>
        <p:txBody>
          <a:bodyPr/>
          <a:lstStyle/>
          <a:p>
            <a:fld id="{1CEF74AD-17FA-4AF2-9BD5-8EB9037CDE25}" type="datetimeFigureOut">
              <a:rPr lang="en-US" smtClean="0">
                <a:solidFill>
                  <a:srgbClr val="00A19B"/>
                </a:solidFill>
              </a:rPr>
              <a:pPr/>
              <a:t>11/9/2021</a:t>
            </a:fld>
            <a:endParaRPr lang="en-US">
              <a:solidFill>
                <a:srgbClr val="00A19B"/>
              </a:solidFill>
            </a:endParaRPr>
          </a:p>
        </p:txBody>
      </p:sp>
      <p:sp>
        <p:nvSpPr>
          <p:cNvPr id="3" name="Footer Placeholder 2"/>
          <p:cNvSpPr>
            <a:spLocks noGrp="1"/>
          </p:cNvSpPr>
          <p:nvPr>
            <p:ph type="ftr" sz="quarter" idx="11"/>
          </p:nvPr>
        </p:nvSpPr>
        <p:spPr>
          <a:xfrm>
            <a:off x="4038600" y="6356358"/>
            <a:ext cx="4114800" cy="365125"/>
          </a:xfrm>
          <a:prstGeom prst="rect">
            <a:avLst/>
          </a:prstGeom>
        </p:spPr>
        <p:txBody>
          <a:bodyPr/>
          <a:lstStyle/>
          <a:p>
            <a:endParaRPr lang="en-US">
              <a:solidFill>
                <a:srgbClr val="00A19B"/>
              </a:solidFill>
            </a:endParaRPr>
          </a:p>
        </p:txBody>
      </p:sp>
      <p:sp>
        <p:nvSpPr>
          <p:cNvPr id="4" name="Slide Number Placeholder 3"/>
          <p:cNvSpPr>
            <a:spLocks noGrp="1"/>
          </p:cNvSpPr>
          <p:nvPr>
            <p:ph type="sldNum" sz="quarter" idx="12"/>
          </p:nvPr>
        </p:nvSpPr>
        <p:spPr>
          <a:xfrm>
            <a:off x="8610600" y="6356358"/>
            <a:ext cx="2743200" cy="365125"/>
          </a:xfrm>
          <a:prstGeom prst="rect">
            <a:avLst/>
          </a:prstGeom>
        </p:spPr>
        <p:txBody>
          <a:bodyPr/>
          <a:lstStyle/>
          <a:p>
            <a:fld id="{75DCFED0-8F07-402D-95A6-F708050A0D04}" type="slidenum">
              <a:rPr lang="en-US" smtClean="0">
                <a:solidFill>
                  <a:srgbClr val="00A19B"/>
                </a:solidFill>
              </a:rPr>
              <a:pPr/>
              <a:t>‹#›</a:t>
            </a:fld>
            <a:endParaRPr lang="en-US">
              <a:solidFill>
                <a:srgbClr val="00A19B"/>
              </a:solidFill>
            </a:endParaRPr>
          </a:p>
        </p:txBody>
      </p:sp>
    </p:spTree>
    <p:extLst>
      <p:ext uri="{BB962C8B-B14F-4D97-AF65-F5344CB8AC3E}">
        <p14:creationId xmlns:p14="http://schemas.microsoft.com/office/powerpoint/2010/main" val="415950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8" name="Rectangle 17"/>
          <p:cNvSpPr/>
          <p:nvPr userDrawn="1"/>
        </p:nvSpPr>
        <p:spPr>
          <a:xfrm>
            <a:off x="5" y="2975215"/>
            <a:ext cx="12191999" cy="2282025"/>
          </a:xfrm>
          <a:prstGeom prst="rect">
            <a:avLst/>
          </a:prstGeom>
          <a:solidFill>
            <a:schemeClr val="tx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endParaRPr>
          </a:p>
        </p:txBody>
      </p:sp>
      <p:sp>
        <p:nvSpPr>
          <p:cNvPr id="3" name="Rectangle 2"/>
          <p:cNvSpPr/>
          <p:nvPr userDrawn="1"/>
        </p:nvSpPr>
        <p:spPr>
          <a:xfrm>
            <a:off x="0" y="6"/>
            <a:ext cx="12192000" cy="3350309"/>
          </a:xfrm>
          <a:prstGeom prst="rect">
            <a:avLst/>
          </a:prstGeom>
          <a:solidFill>
            <a:srgbClr val="00A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11" name="Content Placeholder 3"/>
          <p:cNvPicPr>
            <a:picLocks noChangeAspect="1"/>
          </p:cNvPicPr>
          <p:nvPr userDrawn="1"/>
        </p:nvPicPr>
        <p:blipFill rotWithShape="1">
          <a:blip r:embed="rId2"/>
          <a:srcRect l="18261" t="16704" r="17042" b="20875"/>
          <a:stretch/>
        </p:blipFill>
        <p:spPr>
          <a:xfrm>
            <a:off x="7403436" y="135117"/>
            <a:ext cx="4788569" cy="3080085"/>
          </a:xfrm>
          <a:prstGeom prst="rect">
            <a:avLst/>
          </a:prstGeom>
        </p:spPr>
      </p:pic>
      <p:pic>
        <p:nvPicPr>
          <p:cNvPr id="9" name="Picture 8"/>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693778" y="2419589"/>
            <a:ext cx="1196796" cy="1861453"/>
          </a:xfrm>
          <a:prstGeom prst="rect">
            <a:avLst/>
          </a:prstGeom>
        </p:spPr>
      </p:pic>
      <p:cxnSp>
        <p:nvCxnSpPr>
          <p:cNvPr id="10" name="Straight Connector 9"/>
          <p:cNvCxnSpPr/>
          <p:nvPr userDrawn="1"/>
        </p:nvCxnSpPr>
        <p:spPr>
          <a:xfrm flipH="1">
            <a:off x="-2100161" y="4834558"/>
            <a:ext cx="1628" cy="1380414"/>
          </a:xfrm>
          <a:prstGeom prst="line">
            <a:avLst/>
          </a:prstGeom>
          <a:ln w="57150"/>
        </p:spPr>
        <p:style>
          <a:lnRef idx="1">
            <a:schemeClr val="dk1"/>
          </a:lnRef>
          <a:fillRef idx="0">
            <a:schemeClr val="dk1"/>
          </a:fillRef>
          <a:effectRef idx="0">
            <a:schemeClr val="dk1"/>
          </a:effectRef>
          <a:fontRef idx="minor">
            <a:schemeClr val="tx1"/>
          </a:fontRef>
        </p:style>
      </p:cxnSp>
      <p:sp>
        <p:nvSpPr>
          <p:cNvPr id="16" name="Title 15"/>
          <p:cNvSpPr>
            <a:spLocks noGrp="1"/>
          </p:cNvSpPr>
          <p:nvPr>
            <p:ph type="title"/>
          </p:nvPr>
        </p:nvSpPr>
        <p:spPr>
          <a:xfrm>
            <a:off x="838200" y="3640598"/>
            <a:ext cx="10515600" cy="1325563"/>
          </a:xfrm>
          <a:prstGeom prst="rect">
            <a:avLst/>
          </a:prstGeom>
        </p:spPr>
        <p:txBody>
          <a:bodyPr/>
          <a:lstStyle>
            <a:lvl1pPr>
              <a:defRPr b="1" baseline="0">
                <a:solidFill>
                  <a:srgbClr val="00A19B"/>
                </a:solidFill>
                <a:latin typeface="Arial" panose="020B0604020202020204" pitchFamily="34" charset="0"/>
              </a:defRPr>
            </a:lvl1pPr>
          </a:lstStyle>
          <a:p>
            <a:r>
              <a:rPr lang="en-US" dirty="0"/>
              <a:t>Click to edit Master title style</a:t>
            </a:r>
          </a:p>
        </p:txBody>
      </p:sp>
      <p:sp>
        <p:nvSpPr>
          <p:cNvPr id="19" name="Rectangle 18"/>
          <p:cNvSpPr/>
          <p:nvPr userDrawn="1"/>
        </p:nvSpPr>
        <p:spPr>
          <a:xfrm>
            <a:off x="-352101" y="384006"/>
            <a:ext cx="5435705" cy="706270"/>
          </a:xfrm>
          <a:prstGeom prst="rect">
            <a:avLst/>
          </a:prstGeom>
          <a:solidFill>
            <a:schemeClr val="accent3">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212623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29" y="0"/>
            <a:ext cx="2819929" cy="6858000"/>
          </a:xfrm>
          <a:prstGeom prst="rect">
            <a:avLst/>
          </a:prstGeom>
        </p:spPr>
      </p:pic>
      <p:sp>
        <p:nvSpPr>
          <p:cNvPr id="4" name="Rectangle 3"/>
          <p:cNvSpPr/>
          <p:nvPr userDrawn="1"/>
        </p:nvSpPr>
        <p:spPr>
          <a:xfrm>
            <a:off x="-597429" y="384006"/>
            <a:ext cx="5435705" cy="706270"/>
          </a:xfrm>
          <a:prstGeom prst="rect">
            <a:avLst/>
          </a:prstGeom>
          <a:solidFill>
            <a:schemeClr val="tx2">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hasCustomPrompt="1"/>
          </p:nvPr>
        </p:nvSpPr>
        <p:spPr>
          <a:xfrm>
            <a:off x="838204" y="365131"/>
            <a:ext cx="4000073" cy="725151"/>
          </a:xfrm>
          <a:prstGeom prst="rect">
            <a:avLst/>
          </a:prstGeom>
        </p:spPr>
        <p:txBody>
          <a:bodyPr/>
          <a:lstStyle>
            <a:lvl1pPr>
              <a:defRPr baseline="0">
                <a:solidFill>
                  <a:schemeClr val="bg1"/>
                </a:solidFill>
                <a:latin typeface="Arial" panose="020B0604020202020204" pitchFamily="34" charset="0"/>
              </a:defRPr>
            </a:lvl1pPr>
          </a:lstStyle>
          <a:p>
            <a:r>
              <a:rPr lang="en-US" dirty="0"/>
              <a:t>Title</a:t>
            </a:r>
          </a:p>
        </p:txBody>
      </p:sp>
      <p:sp>
        <p:nvSpPr>
          <p:cNvPr id="8" name="Picture Placeholder 7"/>
          <p:cNvSpPr>
            <a:spLocks noGrp="1"/>
          </p:cNvSpPr>
          <p:nvPr>
            <p:ph type="pic" sz="quarter" idx="10"/>
          </p:nvPr>
        </p:nvSpPr>
        <p:spPr>
          <a:xfrm>
            <a:off x="3889379" y="1528763"/>
            <a:ext cx="7546975" cy="4584700"/>
          </a:xfrm>
          <a:prstGeom prst="rect">
            <a:avLst/>
          </a:prstGeom>
        </p:spPr>
        <p:txBody>
          <a:bodyPr/>
          <a:lstStyle/>
          <a:p>
            <a:endParaRPr lang="en-US"/>
          </a:p>
        </p:txBody>
      </p:sp>
    </p:spTree>
    <p:extLst>
      <p:ext uri="{BB962C8B-B14F-4D97-AF65-F5344CB8AC3E}">
        <p14:creationId xmlns:p14="http://schemas.microsoft.com/office/powerpoint/2010/main" val="4254757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2">
            <a:alpha val="30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31"/>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200" baseline="0">
                <a:latin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Rectangle 8"/>
          <p:cNvSpPr/>
          <p:nvPr userDrawn="1"/>
        </p:nvSpPr>
        <p:spPr>
          <a:xfrm>
            <a:off x="-597429" y="384006"/>
            <a:ext cx="5435705" cy="706270"/>
          </a:xfrm>
          <a:prstGeom prst="rect">
            <a:avLst/>
          </a:prstGeom>
          <a:solidFill>
            <a:schemeClr val="tx1">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solidFill>
                <a:prstClr val="white"/>
              </a:solidFill>
            </a:endParaRPr>
          </a:p>
        </p:txBody>
      </p:sp>
      <p:sp>
        <p:nvSpPr>
          <p:cNvPr id="8" name="Title 1"/>
          <p:cNvSpPr>
            <a:spLocks noGrp="1"/>
          </p:cNvSpPr>
          <p:nvPr>
            <p:ph type="title" hasCustomPrompt="1"/>
          </p:nvPr>
        </p:nvSpPr>
        <p:spPr>
          <a:xfrm>
            <a:off x="838204" y="378779"/>
            <a:ext cx="4000073" cy="725151"/>
          </a:xfrm>
          <a:prstGeom prst="rect">
            <a:avLst/>
          </a:prstGeom>
        </p:spPr>
        <p:txBody>
          <a:bodyPr/>
          <a:lstStyle>
            <a:lvl1pPr>
              <a:defRPr baseline="0">
                <a:solidFill>
                  <a:schemeClr val="bg1"/>
                </a:solidFill>
                <a:latin typeface="Arial" panose="020B0604020202020204" pitchFamily="34" charset="0"/>
              </a:defRPr>
            </a:lvl1pPr>
          </a:lstStyle>
          <a:p>
            <a:r>
              <a:rPr lang="en-US" dirty="0"/>
              <a:t>Title</a:t>
            </a:r>
          </a:p>
        </p:txBody>
      </p:sp>
    </p:spTree>
    <p:extLst>
      <p:ext uri="{BB962C8B-B14F-4D97-AF65-F5344CB8AC3E}">
        <p14:creationId xmlns:p14="http://schemas.microsoft.com/office/powerpoint/2010/main" val="1632859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5467351" y="1809750"/>
            <a:ext cx="4991100" cy="3962400"/>
          </a:xfrm>
          <a:prstGeom prst="rect">
            <a:avLst/>
          </a:prstGeom>
        </p:spPr>
        <p:txBody>
          <a:bodyPr/>
          <a:lstStyle/>
          <a:p>
            <a:endParaRPr lang="en-US"/>
          </a:p>
        </p:txBody>
      </p:sp>
    </p:spTree>
    <p:extLst>
      <p:ext uri="{BB962C8B-B14F-4D97-AF65-F5344CB8AC3E}">
        <p14:creationId xmlns:p14="http://schemas.microsoft.com/office/powerpoint/2010/main" val="1378754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a:noFill/>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2208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
        <p:cNvGrpSpPr/>
        <p:nvPr/>
      </p:nvGrpSpPr>
      <p:grpSpPr>
        <a:xfrm>
          <a:off x="0" y="0"/>
          <a:ext cx="0" cy="0"/>
          <a:chOff x="0" y="0"/>
          <a:chExt cx="0" cy="0"/>
        </a:xfrm>
      </p:grpSpPr>
      <p:pic>
        <p:nvPicPr>
          <p:cNvPr id="15" name="Google Shape;15;p36"/>
          <p:cNvPicPr preferRelativeResize="0"/>
          <p:nvPr/>
        </p:nvPicPr>
        <p:blipFill rotWithShape="1">
          <a:blip r:embed="rId2">
            <a:alphaModFix/>
          </a:blip>
          <a:srcRect/>
          <a:stretch/>
        </p:blipFill>
        <p:spPr>
          <a:xfrm>
            <a:off x="0" y="5266718"/>
            <a:ext cx="1237229" cy="1364420"/>
          </a:xfrm>
          <a:prstGeom prst="rect">
            <a:avLst/>
          </a:prstGeom>
          <a:noFill/>
          <a:ln>
            <a:noFill/>
          </a:ln>
        </p:spPr>
      </p:pic>
      <p:sp>
        <p:nvSpPr>
          <p:cNvPr id="11" name="Google Shape;11;p36"/>
          <p:cNvSpPr/>
          <p:nvPr/>
        </p:nvSpPr>
        <p:spPr>
          <a:xfrm>
            <a:off x="1" y="2975211"/>
            <a:ext cx="12191999" cy="2282025"/>
          </a:xfrm>
          <a:prstGeom prst="rect">
            <a:avLst/>
          </a:prstGeom>
          <a:solidFill>
            <a:schemeClr val="dk1">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 name="Google Shape;12;p36"/>
          <p:cNvSpPr txBox="1"/>
          <p:nvPr/>
        </p:nvSpPr>
        <p:spPr>
          <a:xfrm>
            <a:off x="3149735" y="878774"/>
            <a:ext cx="8498925"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999"/>
              </a:buClr>
              <a:buSzPts val="3200"/>
              <a:buFont typeface="Arial Black"/>
              <a:buNone/>
            </a:pPr>
            <a:r>
              <a:rPr lang="en-US" sz="3200" b="0" i="0" u="none" strike="noStrike" cap="none">
                <a:solidFill>
                  <a:srgbClr val="009999"/>
                </a:solidFill>
                <a:latin typeface="Arial Black"/>
                <a:ea typeface="Arial Black"/>
                <a:cs typeface="Arial Black"/>
                <a:sym typeface="Arial Black"/>
              </a:rPr>
              <a:t>Child Health &amp; Development Project:</a:t>
            </a:r>
            <a:endParaRPr/>
          </a:p>
          <a:p>
            <a:pPr marL="0" marR="0" lvl="0" indent="0" algn="just" rtl="0">
              <a:lnSpc>
                <a:spcPct val="100000"/>
              </a:lnSpc>
              <a:spcBef>
                <a:spcPts val="0"/>
              </a:spcBef>
              <a:spcAft>
                <a:spcPts val="0"/>
              </a:spcAft>
              <a:buClr>
                <a:srgbClr val="FFAE5F"/>
              </a:buClr>
              <a:buSzPts val="5200"/>
              <a:buFont typeface="Arial Black"/>
              <a:buNone/>
            </a:pPr>
            <a:r>
              <a:rPr lang="en-US" sz="5200" b="0" i="0" u="none" strike="noStrike" cap="none">
                <a:solidFill>
                  <a:srgbClr val="FFAE5F"/>
                </a:solidFill>
                <a:latin typeface="Arial Black"/>
                <a:ea typeface="Arial Black"/>
                <a:cs typeface="Arial Black"/>
                <a:sym typeface="Arial Black"/>
              </a:rPr>
              <a:t>Mississippi Thrive!</a:t>
            </a:r>
            <a:endParaRPr/>
          </a:p>
        </p:txBody>
      </p:sp>
      <p:pic>
        <p:nvPicPr>
          <p:cNvPr id="13" name="Google Shape;13;p36"/>
          <p:cNvPicPr preferRelativeResize="0"/>
          <p:nvPr/>
        </p:nvPicPr>
        <p:blipFill rotWithShape="1">
          <a:blip r:embed="rId3">
            <a:alphaModFix/>
          </a:blip>
          <a:srcRect/>
          <a:stretch/>
        </p:blipFill>
        <p:spPr>
          <a:xfrm>
            <a:off x="1408990" y="395468"/>
            <a:ext cx="1196796" cy="1861453"/>
          </a:xfrm>
          <a:prstGeom prst="rect">
            <a:avLst/>
          </a:prstGeom>
          <a:noFill/>
          <a:ln>
            <a:noFill/>
          </a:ln>
        </p:spPr>
      </p:pic>
      <p:cxnSp>
        <p:nvCxnSpPr>
          <p:cNvPr id="14" name="Google Shape;14;p36"/>
          <p:cNvCxnSpPr/>
          <p:nvPr/>
        </p:nvCxnSpPr>
        <p:spPr>
          <a:xfrm flipH="1">
            <a:off x="2920522" y="827926"/>
            <a:ext cx="1628" cy="1380414"/>
          </a:xfrm>
          <a:prstGeom prst="straightConnector1">
            <a:avLst/>
          </a:prstGeom>
          <a:noFill/>
          <a:ln w="57150" cap="flat" cmpd="sng">
            <a:solidFill>
              <a:schemeClr val="dk1"/>
            </a:solidFill>
            <a:prstDash val="solid"/>
            <a:miter lim="800000"/>
            <a:headEnd type="none" w="sm" len="sm"/>
            <a:tailEnd type="none" w="sm" len="sm"/>
          </a:ln>
        </p:spPr>
      </p:cxnSp>
      <p:pic>
        <p:nvPicPr>
          <p:cNvPr id="16" name="Google Shape;16;p36"/>
          <p:cNvPicPr preferRelativeResize="0"/>
          <p:nvPr/>
        </p:nvPicPr>
        <p:blipFill rotWithShape="1">
          <a:blip r:embed="rId4">
            <a:alphaModFix/>
          </a:blip>
          <a:srcRect/>
          <a:stretch/>
        </p:blipFill>
        <p:spPr>
          <a:xfrm>
            <a:off x="1458444" y="5625324"/>
            <a:ext cx="1278182" cy="740778"/>
          </a:xfrm>
          <a:prstGeom prst="rect">
            <a:avLst/>
          </a:prstGeom>
          <a:noFill/>
          <a:ln>
            <a:noFill/>
          </a:ln>
        </p:spPr>
      </p:pic>
      <p:sp>
        <p:nvSpPr>
          <p:cNvPr id="17" name="Google Shape;17;p36"/>
          <p:cNvSpPr txBox="1"/>
          <p:nvPr/>
        </p:nvSpPr>
        <p:spPr>
          <a:xfrm>
            <a:off x="51190" y="6526486"/>
            <a:ext cx="573866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3DED2"/>
              </a:buClr>
              <a:buSzPts val="1100"/>
              <a:buFont typeface="Arial"/>
              <a:buNone/>
            </a:pPr>
            <a:r>
              <a:rPr lang="en-US" sz="1100" b="0" i="0" u="none" strike="noStrike" cap="none">
                <a:solidFill>
                  <a:srgbClr val="A3DED2"/>
                </a:solidFill>
                <a:latin typeface="Arial"/>
                <a:ea typeface="Arial"/>
                <a:cs typeface="Arial"/>
                <a:sym typeface="Arial"/>
              </a:rPr>
              <a:t>This is a cooperative agreement funded by Health Resources Services Administration</a:t>
            </a:r>
            <a:r>
              <a:rPr lang="en-US" sz="1200" b="0" i="0" u="none" strike="noStrike" cap="none">
                <a:solidFill>
                  <a:srgbClr val="A3DED2"/>
                </a:solidFill>
                <a:latin typeface="Arial"/>
                <a:ea typeface="Arial"/>
                <a:cs typeface="Arial"/>
                <a:sym typeface="Arial"/>
              </a:rPr>
              <a:t>.</a:t>
            </a:r>
            <a:endParaRPr/>
          </a:p>
        </p:txBody>
      </p:sp>
      <p:pic>
        <p:nvPicPr>
          <p:cNvPr id="18" name="Google Shape;18;p36"/>
          <p:cNvPicPr preferRelativeResize="0"/>
          <p:nvPr/>
        </p:nvPicPr>
        <p:blipFill>
          <a:blip r:embed="rId5"/>
          <a:srcRect/>
          <a:stretch/>
        </p:blipFill>
        <p:spPr>
          <a:xfrm>
            <a:off x="8361484" y="4306401"/>
            <a:ext cx="4186793" cy="2826751"/>
          </a:xfrm>
          <a:prstGeom prst="rect">
            <a:avLst/>
          </a:prstGeom>
          <a:noFill/>
          <a:ln>
            <a:noFill/>
          </a:ln>
        </p:spPr>
      </p:pic>
      <p:sp>
        <p:nvSpPr>
          <p:cNvPr id="19" name="Google Shape;19;p36"/>
          <p:cNvSpPr txBox="1">
            <a:spLocks noGrp="1"/>
          </p:cNvSpPr>
          <p:nvPr>
            <p:ph type="title"/>
          </p:nvPr>
        </p:nvSpPr>
        <p:spPr>
          <a:xfrm>
            <a:off x="838200" y="36405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0189581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chemeClr val="lt1"/>
        </a:solidFill>
        <a:effectLst/>
      </p:bgPr>
    </p:bg>
    <p:spTree>
      <p:nvGrpSpPr>
        <p:cNvPr id="1" name="Shape 20"/>
        <p:cNvGrpSpPr/>
        <p:nvPr/>
      </p:nvGrpSpPr>
      <p:grpSpPr>
        <a:xfrm>
          <a:off x="0" y="0"/>
          <a:ext cx="0" cy="0"/>
          <a:chOff x="0" y="0"/>
          <a:chExt cx="0" cy="0"/>
        </a:xfrm>
      </p:grpSpPr>
      <p:sp>
        <p:nvSpPr>
          <p:cNvPr id="21" name="Google Shape;21;p40"/>
          <p:cNvSpPr txBox="1">
            <a:spLocks noGrp="1"/>
          </p:cNvSpPr>
          <p:nvPr>
            <p:ph type="title"/>
          </p:nvPr>
        </p:nvSpPr>
        <p:spPr>
          <a:xfrm>
            <a:off x="0" y="464024"/>
            <a:ext cx="12192000" cy="914400"/>
          </a:xfrm>
          <a:prstGeom prst="rect">
            <a:avLst/>
          </a:prstGeom>
          <a:solidFill>
            <a:srgbClr val="FFCE9F"/>
          </a:solidFill>
          <a:ln w="12700" cap="flat" cmpd="sng">
            <a:solidFill>
              <a:srgbClr val="FFCE9F"/>
            </a:solidFill>
            <a:prstDash val="solid"/>
            <a:miter lim="800000"/>
            <a:headEnd type="none" w="sm" len="sm"/>
            <a:tailEnd type="none" w="sm" len="sm"/>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1pPr>
            <a:lvl2pPr marL="0" marR="0" lvl="1"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2pPr>
            <a:lvl3pPr marL="0" marR="0" lvl="2"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3pPr>
            <a:lvl4pPr marL="0" marR="0" lvl="3"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4pPr>
            <a:lvl5pPr marL="0" marR="0" lvl="4"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5pPr>
            <a:lvl6pPr marL="0" marR="0" lvl="5"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6pPr>
            <a:lvl7pPr marL="0" marR="0" lvl="6"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7pPr>
            <a:lvl8pPr marL="0" marR="0" lvl="7"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8pPr>
            <a:lvl9pPr marL="0" marR="0" lvl="8"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263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464024"/>
            <a:ext cx="12192000" cy="914400"/>
          </a:xfrm>
          <a:prstGeom prst="rect">
            <a:avLst/>
          </a:prstGeom>
          <a:solidFill>
            <a:schemeClr val="tx2">
              <a:lumMod val="60000"/>
              <a:lumOff val="40000"/>
            </a:schemeClr>
          </a:solidFill>
          <a:ln>
            <a:solidFill>
              <a:schemeClr val="tx2">
                <a:lumMod val="60000"/>
                <a:lumOff val="40000"/>
              </a:schemeClr>
            </a:solidFill>
          </a:ln>
        </p:spPr>
        <p:style>
          <a:lnRef idx="2">
            <a:schemeClr val="dk1"/>
          </a:lnRef>
          <a:fillRef idx="1">
            <a:schemeClr val="lt1"/>
          </a:fillRef>
          <a:effectRef idx="0">
            <a:schemeClr val="dk1"/>
          </a:effectRef>
          <a:fontRef idx="none"/>
        </p:style>
        <p:txBody>
          <a:bodyPr/>
          <a:lstStyle>
            <a:lvl1pPr algn="ctr">
              <a:defRPr sz="4400">
                <a:solidFill>
                  <a:schemeClr val="tx1"/>
                </a:solidFill>
                <a:latin typeface="Euphemia" panose="020B05030401020201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marL="228600" indent="-228600">
              <a:buFont typeface="Wingdings" panose="05000000000000000000" pitchFamily="2" charset="2"/>
              <a:buChar char="§"/>
              <a:defRPr>
                <a:latin typeface="Euphemia" panose="020B0503040102020104" pitchFamily="34" charset="0"/>
              </a:defRPr>
            </a:lvl1pPr>
            <a:lvl2pPr marL="685800" indent="-228600">
              <a:buFont typeface="Wingdings" panose="05000000000000000000" pitchFamily="2" charset="2"/>
              <a:buChar char="§"/>
              <a:defRPr>
                <a:latin typeface="Euphemia" panose="020B0503040102020104" pitchFamily="34" charset="0"/>
              </a:defRPr>
            </a:lvl2pPr>
            <a:lvl3pPr marL="1143000" indent="-228600">
              <a:buFont typeface="Wingdings" panose="05000000000000000000" pitchFamily="2" charset="2"/>
              <a:buChar char="§"/>
              <a:defRPr>
                <a:latin typeface="Euphemia" panose="020B0503040102020104" pitchFamily="34" charset="0"/>
              </a:defRPr>
            </a:lvl3pPr>
            <a:lvl4pPr marL="1600200" indent="-228600">
              <a:buFont typeface="Wingdings" panose="05000000000000000000" pitchFamily="2" charset="2"/>
              <a:buChar char="§"/>
              <a:defRPr>
                <a:latin typeface="Euphemia" panose="020B0503040102020104" pitchFamily="34" charset="0"/>
              </a:defRPr>
            </a:lvl4pPr>
            <a:lvl5pPr marL="2057400" indent="-228600">
              <a:buFont typeface="Wingdings" panose="05000000000000000000" pitchFamily="2" charset="2"/>
              <a:buChar char="§"/>
              <a:defRPr>
                <a:latin typeface="Euphemia" panose="020B050304010202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marL="228600" indent="-228600">
              <a:buFont typeface="Wingdings" panose="05000000000000000000" pitchFamily="2" charset="2"/>
              <a:buChar char="§"/>
              <a:defRPr>
                <a:latin typeface="Euphemia" panose="020B0503040102020104" pitchFamily="34" charset="0"/>
              </a:defRPr>
            </a:lvl1pPr>
            <a:lvl2pPr marL="685800" indent="-228600">
              <a:buFont typeface="Wingdings" panose="05000000000000000000" pitchFamily="2" charset="2"/>
              <a:buChar char="§"/>
              <a:defRPr>
                <a:latin typeface="Euphemia" panose="020B0503040102020104" pitchFamily="34" charset="0"/>
              </a:defRPr>
            </a:lvl2pPr>
            <a:lvl3pPr marL="1143000" indent="-228600">
              <a:buFont typeface="Wingdings" panose="05000000000000000000" pitchFamily="2" charset="2"/>
              <a:buChar char="§"/>
              <a:defRPr>
                <a:latin typeface="Euphemia" panose="020B0503040102020104" pitchFamily="34" charset="0"/>
              </a:defRPr>
            </a:lvl3pPr>
            <a:lvl4pPr marL="1600200" indent="-228600">
              <a:buFont typeface="Wingdings" panose="05000000000000000000" pitchFamily="2" charset="2"/>
              <a:buChar char="§"/>
              <a:defRPr>
                <a:latin typeface="Euphemia" panose="020B0503040102020104" pitchFamily="34" charset="0"/>
              </a:defRPr>
            </a:lvl4pPr>
            <a:lvl5pPr marL="2057400" indent="-228600">
              <a:buFont typeface="Wingdings" panose="05000000000000000000" pitchFamily="2" charset="2"/>
              <a:buChar char="§"/>
              <a:defRPr>
                <a:latin typeface="Euphemia" panose="020B050304010202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3E4DBF4-5DF3-466D-A0DE-07E4D1D65F03}" type="datetimeFigureOut">
              <a:rPr lang="en-US" smtClean="0"/>
              <a:t>11/9/2021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4FD522D-BC60-43E3-A444-747AC4D5732D}" type="slidenum">
              <a:rPr lang="en-US" smtClean="0"/>
              <a:t>‹#›</a:t>
            </a:fld>
            <a:endParaRPr lang="en-US"/>
          </a:p>
        </p:txBody>
      </p:sp>
    </p:spTree>
    <p:extLst>
      <p:ext uri="{BB962C8B-B14F-4D97-AF65-F5344CB8AC3E}">
        <p14:creationId xmlns:p14="http://schemas.microsoft.com/office/powerpoint/2010/main" val="355519739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4"/>
        <p:cNvGrpSpPr/>
        <p:nvPr/>
      </p:nvGrpSpPr>
      <p:grpSpPr>
        <a:xfrm>
          <a:off x="0" y="0"/>
          <a:ext cx="0" cy="0"/>
          <a:chOff x="0" y="0"/>
          <a:chExt cx="0" cy="0"/>
        </a:xfrm>
      </p:grpSpPr>
      <p:sp>
        <p:nvSpPr>
          <p:cNvPr id="35" name="Google Shape;35;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6" name="Google Shape;36;p47"/>
          <p:cNvPicPr preferRelativeResize="0"/>
          <p:nvPr/>
        </p:nvPicPr>
        <p:blipFill rotWithShape="1">
          <a:blip r:embed="rId2">
            <a:alphaModFix/>
          </a:blip>
          <a:srcRect/>
          <a:stretch/>
        </p:blipFill>
        <p:spPr>
          <a:xfrm>
            <a:off x="8868970" y="5548619"/>
            <a:ext cx="3222975" cy="846929"/>
          </a:xfrm>
          <a:prstGeom prst="rect">
            <a:avLst/>
          </a:prstGeom>
          <a:noFill/>
          <a:ln>
            <a:noFill/>
          </a:ln>
        </p:spPr>
      </p:pic>
      <p:sp>
        <p:nvSpPr>
          <p:cNvPr id="37" name="Google Shape;37;p47"/>
          <p:cNvSpPr/>
          <p:nvPr/>
        </p:nvSpPr>
        <p:spPr>
          <a:xfrm>
            <a:off x="-352103" y="384006"/>
            <a:ext cx="5435705" cy="706270"/>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8" name="Google Shape;38;p47"/>
          <p:cNvPicPr preferRelativeResize="0"/>
          <p:nvPr/>
        </p:nvPicPr>
        <p:blipFill rotWithShape="1">
          <a:blip r:embed="rId3">
            <a:alphaModFix/>
          </a:blip>
          <a:srcRect/>
          <a:stretch/>
        </p:blipFill>
        <p:spPr>
          <a:xfrm>
            <a:off x="-77912" y="6349853"/>
            <a:ext cx="6300454" cy="514183"/>
          </a:xfrm>
          <a:prstGeom prst="rect">
            <a:avLst/>
          </a:prstGeom>
          <a:noFill/>
          <a:ln>
            <a:noFill/>
          </a:ln>
        </p:spPr>
      </p:pic>
      <p:pic>
        <p:nvPicPr>
          <p:cNvPr id="39" name="Google Shape;39;p47"/>
          <p:cNvPicPr preferRelativeResize="0"/>
          <p:nvPr/>
        </p:nvPicPr>
        <p:blipFill rotWithShape="1">
          <a:blip r:embed="rId3">
            <a:alphaModFix/>
          </a:blip>
          <a:srcRect/>
          <a:stretch/>
        </p:blipFill>
        <p:spPr>
          <a:xfrm>
            <a:off x="6091202" y="6349853"/>
            <a:ext cx="6300454" cy="514183"/>
          </a:xfrm>
          <a:prstGeom prst="rect">
            <a:avLst/>
          </a:prstGeom>
          <a:noFill/>
          <a:ln>
            <a:noFill/>
          </a:ln>
        </p:spPr>
      </p:pic>
      <p:sp>
        <p:nvSpPr>
          <p:cNvPr id="40" name="Google Shape;40;p47"/>
          <p:cNvSpPr txBox="1">
            <a:spLocks noGrp="1"/>
          </p:cNvSpPr>
          <p:nvPr>
            <p:ph type="title"/>
          </p:nvPr>
        </p:nvSpPr>
        <p:spPr>
          <a:xfrm>
            <a:off x="838200" y="354492"/>
            <a:ext cx="4245402" cy="81508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000308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
        <p:cNvGrpSpPr/>
        <p:nvPr/>
      </p:nvGrpSpPr>
      <p:grpSpPr>
        <a:xfrm>
          <a:off x="0" y="0"/>
          <a:ext cx="0" cy="0"/>
          <a:chOff x="0" y="0"/>
          <a:chExt cx="0" cy="0"/>
        </a:xfrm>
      </p:grpSpPr>
      <p:sp>
        <p:nvSpPr>
          <p:cNvPr id="42" name="Google Shape;42;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4" name="Google Shape;44;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Google Shape;45;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6" name="Google Shape;46;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 name="Google Shape;4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 name="Google Shape;48;p48"/>
          <p:cNvSpPr txBox="1">
            <a:spLocks noGrp="1"/>
          </p:cNvSpPr>
          <p:nvPr>
            <p:ph type="ftr" idx="11"/>
          </p:nvPr>
        </p:nvSpPr>
        <p:spPr>
          <a:xfrm>
            <a:off x="0" y="6356349"/>
            <a:ext cx="12192000" cy="423333"/>
          </a:xfrm>
          <a:prstGeom prst="rect">
            <a:avLst/>
          </a:prstGeom>
          <a:blipFill rotWithShape="1">
            <a:blip r:embed="rId2">
              <a:alphaModFix/>
            </a:blip>
            <a:stretch>
              <a:fillRect/>
            </a:stretch>
          </a:blip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9" name="Google Shape;4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1pPr>
            <a:lvl2pPr marL="0" marR="0" lvl="1"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2pPr>
            <a:lvl3pPr marL="0" marR="0" lvl="2"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3pPr>
            <a:lvl4pPr marL="0" marR="0" lvl="3"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4pPr>
            <a:lvl5pPr marL="0" marR="0" lvl="4"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5pPr>
            <a:lvl6pPr marL="0" marR="0" lvl="5"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6pPr>
            <a:lvl7pPr marL="0" marR="0" lvl="6"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7pPr>
            <a:lvl8pPr marL="0" marR="0" lvl="7"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8pPr>
            <a:lvl9pPr marL="0" marR="0" lvl="8"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3454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chemeClr val="accent3"/>
        </a:solidFill>
        <a:effectLst/>
      </p:bgPr>
    </p:bg>
    <p:spTree>
      <p:nvGrpSpPr>
        <p:cNvPr id="1" name="Shape 50"/>
        <p:cNvGrpSpPr/>
        <p:nvPr/>
      </p:nvGrpSpPr>
      <p:grpSpPr>
        <a:xfrm>
          <a:off x="0" y="0"/>
          <a:ext cx="0" cy="0"/>
          <a:chOff x="0" y="0"/>
          <a:chExt cx="0" cy="0"/>
        </a:xfrm>
      </p:grpSpPr>
      <p:sp>
        <p:nvSpPr>
          <p:cNvPr id="51" name="Google Shape;51;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 name="Google Shape;5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1pPr>
            <a:lvl2pPr marL="0" marR="0" lvl="1"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2pPr>
            <a:lvl3pPr marL="0" marR="0" lvl="2"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3pPr>
            <a:lvl4pPr marL="0" marR="0" lvl="3"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4pPr>
            <a:lvl5pPr marL="0" marR="0" lvl="4"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5pPr>
            <a:lvl6pPr marL="0" marR="0" lvl="5"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6pPr>
            <a:lvl7pPr marL="0" marR="0" lvl="6"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7pPr>
            <a:lvl8pPr marL="0" marR="0" lvl="7"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8pPr>
            <a:lvl9pPr marL="0" marR="0" lvl="8"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49"/>
          <p:cNvSpPr txBox="1">
            <a:spLocks noGrp="1"/>
          </p:cNvSpPr>
          <p:nvPr>
            <p:ph type="body" idx="1"/>
          </p:nvPr>
        </p:nvSpPr>
        <p:spPr>
          <a:xfrm>
            <a:off x="838200" y="2092325"/>
            <a:ext cx="10515600" cy="38655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Noto Sans Symbols"/>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Noto Sans Symbols"/>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Noto Sans Symbols"/>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Noto Sans Symbols"/>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Noto Sans Symbols"/>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6" name="Google Shape;56;p49"/>
          <p:cNvPicPr preferRelativeResize="0"/>
          <p:nvPr/>
        </p:nvPicPr>
        <p:blipFill rotWithShape="1">
          <a:blip r:embed="rId2">
            <a:alphaModFix/>
          </a:blip>
          <a:srcRect/>
          <a:stretch/>
        </p:blipFill>
        <p:spPr>
          <a:xfrm rot="-1289021">
            <a:off x="9277173" y="4658437"/>
            <a:ext cx="3920068" cy="2432515"/>
          </a:xfrm>
          <a:prstGeom prst="rect">
            <a:avLst/>
          </a:prstGeom>
          <a:noFill/>
          <a:ln>
            <a:noFill/>
          </a:ln>
        </p:spPr>
      </p:pic>
    </p:spTree>
    <p:extLst>
      <p:ext uri="{BB962C8B-B14F-4D97-AF65-F5344CB8AC3E}">
        <p14:creationId xmlns:p14="http://schemas.microsoft.com/office/powerpoint/2010/main" val="323067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7"/>
        <p:cNvGrpSpPr/>
        <p:nvPr/>
      </p:nvGrpSpPr>
      <p:grpSpPr>
        <a:xfrm>
          <a:off x="0" y="0"/>
          <a:ext cx="0" cy="0"/>
          <a:chOff x="0" y="0"/>
          <a:chExt cx="0" cy="0"/>
        </a:xfrm>
      </p:grpSpPr>
      <p:pic>
        <p:nvPicPr>
          <p:cNvPr id="58" name="Google Shape;58;p50"/>
          <p:cNvPicPr preferRelativeResize="0"/>
          <p:nvPr/>
        </p:nvPicPr>
        <p:blipFill rotWithShape="1">
          <a:blip r:embed="rId2">
            <a:alphaModFix/>
          </a:blip>
          <a:srcRect/>
          <a:stretch/>
        </p:blipFill>
        <p:spPr>
          <a:xfrm>
            <a:off x="-529" y="0"/>
            <a:ext cx="2819929" cy="6858000"/>
          </a:xfrm>
          <a:prstGeom prst="rect">
            <a:avLst/>
          </a:prstGeom>
          <a:noFill/>
          <a:ln>
            <a:noFill/>
          </a:ln>
        </p:spPr>
      </p:pic>
      <p:sp>
        <p:nvSpPr>
          <p:cNvPr id="59" name="Google Shape;59;p50"/>
          <p:cNvSpPr/>
          <p:nvPr/>
        </p:nvSpPr>
        <p:spPr>
          <a:xfrm>
            <a:off x="-597432" y="384006"/>
            <a:ext cx="5435705" cy="706270"/>
          </a:xfrm>
          <a:prstGeom prst="rect">
            <a:avLst/>
          </a:prstGeom>
          <a:solidFill>
            <a:schemeClr val="dk2">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0" name="Google Shape;60;p50"/>
          <p:cNvSpPr txBox="1">
            <a:spLocks noGrp="1"/>
          </p:cNvSpPr>
          <p:nvPr>
            <p:ph type="title"/>
          </p:nvPr>
        </p:nvSpPr>
        <p:spPr>
          <a:xfrm>
            <a:off x="838200" y="365125"/>
            <a:ext cx="4000073" cy="72515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50"/>
          <p:cNvSpPr>
            <a:spLocks noGrp="1"/>
          </p:cNvSpPr>
          <p:nvPr>
            <p:ph type="pic" idx="2"/>
          </p:nvPr>
        </p:nvSpPr>
        <p:spPr>
          <a:xfrm>
            <a:off x="3889375" y="1528763"/>
            <a:ext cx="7546975" cy="4584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22645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2"/>
        <p:cNvGrpSpPr/>
        <p:nvPr/>
      </p:nvGrpSpPr>
      <p:grpSpPr>
        <a:xfrm>
          <a:off x="0" y="0"/>
          <a:ext cx="0" cy="0"/>
          <a:chOff x="0" y="0"/>
          <a:chExt cx="0" cy="0"/>
        </a:xfrm>
      </p:grpSpPr>
      <p:sp>
        <p:nvSpPr>
          <p:cNvPr id="63" name="Google Shape;63;p5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p51"/>
          <p:cNvSpPr txBox="1">
            <a:spLocks noGrp="1"/>
          </p:cNvSpPr>
          <p:nvPr>
            <p:ph type="body" idx="2"/>
          </p:nvPr>
        </p:nvSpPr>
        <p:spPr>
          <a:xfrm>
            <a:off x="839788" y="2016457"/>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65" name="Google Shape;65;p51"/>
          <p:cNvSpPr/>
          <p:nvPr/>
        </p:nvSpPr>
        <p:spPr>
          <a:xfrm>
            <a:off x="-597432" y="384006"/>
            <a:ext cx="5435705" cy="706270"/>
          </a:xfrm>
          <a:prstGeom prst="rect">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6" name="Google Shape;66;p51"/>
          <p:cNvSpPr txBox="1">
            <a:spLocks noGrp="1"/>
          </p:cNvSpPr>
          <p:nvPr>
            <p:ph type="title"/>
          </p:nvPr>
        </p:nvSpPr>
        <p:spPr>
          <a:xfrm>
            <a:off x="838200" y="365125"/>
            <a:ext cx="4000073" cy="72515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7" name="Google Shape;67;p51"/>
          <p:cNvPicPr preferRelativeResize="0"/>
          <p:nvPr/>
        </p:nvPicPr>
        <p:blipFill rotWithShape="1">
          <a:blip r:embed="rId2">
            <a:alphaModFix/>
          </a:blip>
          <a:srcRect/>
          <a:stretch/>
        </p:blipFill>
        <p:spPr>
          <a:xfrm rot="9751301">
            <a:off x="8443116" y="4748386"/>
            <a:ext cx="4574380" cy="2838534"/>
          </a:xfrm>
          <a:prstGeom prst="rect">
            <a:avLst/>
          </a:prstGeom>
          <a:noFill/>
          <a:ln>
            <a:noFill/>
          </a:ln>
        </p:spPr>
      </p:pic>
    </p:spTree>
    <p:extLst>
      <p:ext uri="{BB962C8B-B14F-4D97-AF65-F5344CB8AC3E}">
        <p14:creationId xmlns:p14="http://schemas.microsoft.com/office/powerpoint/2010/main" val="289230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chemeClr val="accent2">
            <a:alpha val="29803"/>
          </a:schemeClr>
        </a:solidFill>
        <a:effectLst/>
      </p:bgPr>
    </p:bg>
    <p:spTree>
      <p:nvGrpSpPr>
        <p:cNvPr id="1" name="Shape 68"/>
        <p:cNvGrpSpPr/>
        <p:nvPr/>
      </p:nvGrpSpPr>
      <p:grpSpPr>
        <a:xfrm>
          <a:off x="0" y="0"/>
          <a:ext cx="0" cy="0"/>
          <a:chOff x="0" y="0"/>
          <a:chExt cx="0" cy="0"/>
        </a:xfrm>
      </p:grpSpPr>
      <p:sp>
        <p:nvSpPr>
          <p:cNvPr id="69" name="Google Shape;69;p5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5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71" name="Google Shape;71;p52"/>
          <p:cNvSpPr/>
          <p:nvPr/>
        </p:nvSpPr>
        <p:spPr>
          <a:xfrm>
            <a:off x="-597432" y="384006"/>
            <a:ext cx="5435705" cy="706270"/>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2" name="Google Shape;72;p52"/>
          <p:cNvSpPr txBox="1">
            <a:spLocks noGrp="1"/>
          </p:cNvSpPr>
          <p:nvPr>
            <p:ph type="title"/>
          </p:nvPr>
        </p:nvSpPr>
        <p:spPr>
          <a:xfrm>
            <a:off x="838200" y="378773"/>
            <a:ext cx="4000073" cy="72515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1087242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3"/>
        <p:cNvGrpSpPr/>
        <p:nvPr/>
      </p:nvGrpSpPr>
      <p:grpSpPr>
        <a:xfrm>
          <a:off x="0" y="0"/>
          <a:ext cx="0" cy="0"/>
          <a:chOff x="0" y="0"/>
          <a:chExt cx="0" cy="0"/>
        </a:xfrm>
      </p:grpSpPr>
      <p:sp>
        <p:nvSpPr>
          <p:cNvPr id="74" name="Google Shape;74;p53"/>
          <p:cNvSpPr>
            <a:spLocks noGrp="1"/>
          </p:cNvSpPr>
          <p:nvPr>
            <p:ph type="pic" idx="2"/>
          </p:nvPr>
        </p:nvSpPr>
        <p:spPr>
          <a:xfrm>
            <a:off x="5467350" y="1809750"/>
            <a:ext cx="4991100" cy="3962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94827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Blank" type="blank">
  <p:cSld name="2_Blank">
    <p:spTree>
      <p:nvGrpSpPr>
        <p:cNvPr id="1" name="Shape 75"/>
        <p:cNvGrpSpPr/>
        <p:nvPr/>
      </p:nvGrpSpPr>
      <p:grpSpPr>
        <a:xfrm>
          <a:off x="0" y="0"/>
          <a:ext cx="0" cy="0"/>
          <a:chOff x="0" y="0"/>
          <a:chExt cx="0" cy="0"/>
        </a:xfrm>
      </p:grpSpPr>
      <p:sp>
        <p:nvSpPr>
          <p:cNvPr id="76" name="Google Shape;76;p5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5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Google Shape;78;p5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1pPr>
            <a:lvl2pPr marL="0" marR="0" lvl="1"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2pPr>
            <a:lvl3pPr marL="0" marR="0" lvl="2"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3pPr>
            <a:lvl4pPr marL="0" marR="0" lvl="3"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4pPr>
            <a:lvl5pPr marL="0" marR="0" lvl="4"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5pPr>
            <a:lvl6pPr marL="0" marR="0" lvl="5"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6pPr>
            <a:lvl7pPr marL="0" marR="0" lvl="6"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7pPr>
            <a:lvl8pPr marL="0" marR="0" lvl="7"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8pPr>
            <a:lvl9pPr marL="0" marR="0" lvl="8"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22820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Only" type="titleOnly">
  <p:cSld name="1_Title Only">
    <p:spTree>
      <p:nvGrpSpPr>
        <p:cNvPr id="1" name="Shape 79"/>
        <p:cNvGrpSpPr/>
        <p:nvPr/>
      </p:nvGrpSpPr>
      <p:grpSpPr>
        <a:xfrm>
          <a:off x="0" y="0"/>
          <a:ext cx="0" cy="0"/>
          <a:chOff x="0" y="0"/>
          <a:chExt cx="0" cy="0"/>
        </a:xfrm>
      </p:grpSpPr>
      <p:sp>
        <p:nvSpPr>
          <p:cNvPr id="80" name="Google Shape;80;p5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1" name="Google Shape;81;p5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Google Shape;82;p5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 name="Google Shape;83;p5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1pPr>
            <a:lvl2pPr marL="0" marR="0" lvl="1"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2pPr>
            <a:lvl3pPr marL="0" marR="0" lvl="2"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3pPr>
            <a:lvl4pPr marL="0" marR="0" lvl="3"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4pPr>
            <a:lvl5pPr marL="0" marR="0" lvl="4"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5pPr>
            <a:lvl6pPr marL="0" marR="0" lvl="5"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6pPr>
            <a:lvl7pPr marL="0" marR="0" lvl="6"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7pPr>
            <a:lvl8pPr marL="0" marR="0" lvl="7"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8pPr>
            <a:lvl9pPr marL="0" marR="0" lvl="8" indent="0" algn="l" rtl="0">
              <a:lnSpc>
                <a:spcPct val="100000"/>
              </a:lnSpc>
              <a:spcBef>
                <a:spcPts val="0"/>
              </a:spcBef>
              <a:spcAft>
                <a:spcPts val="0"/>
              </a:spcAft>
              <a:buClr>
                <a:srgbClr val="00A19B"/>
              </a:buClr>
              <a:buSzPts val="1800"/>
              <a:buFont typeface="Arial"/>
              <a:buNone/>
              <a:defRPr sz="1800" b="0" i="0" u="none" strike="noStrike" cap="none">
                <a:solidFill>
                  <a:srgbClr val="00A19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24810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3E5C-4371-394E-9B02-7219DC892D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5EBA1-25FF-9741-B9E2-8E9BD804C2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17F271-29FC-B34E-A9C6-54AAFB0E9103}"/>
              </a:ext>
            </a:extLst>
          </p:cNvPr>
          <p:cNvSpPr>
            <a:spLocks noGrp="1"/>
          </p:cNvSpPr>
          <p:nvPr>
            <p:ph type="dt" sz="half" idx="10"/>
          </p:nvPr>
        </p:nvSpPr>
        <p:spPr/>
        <p:txBody>
          <a:bodyPr/>
          <a:lstStyle/>
          <a:p>
            <a:fld id="{1F6D9BB8-C5F9-DF48-A52A-C64E7D3D279F}" type="datetimeFigureOut">
              <a:rPr lang="en-US" smtClean="0"/>
              <a:t>11/9/2021</a:t>
            </a:fld>
            <a:endParaRPr lang="en-US"/>
          </a:p>
        </p:txBody>
      </p:sp>
      <p:sp>
        <p:nvSpPr>
          <p:cNvPr id="5" name="Footer Placeholder 4">
            <a:extLst>
              <a:ext uri="{FF2B5EF4-FFF2-40B4-BE49-F238E27FC236}">
                <a16:creationId xmlns:a16="http://schemas.microsoft.com/office/drawing/2014/main" id="{FE78E57B-3E00-7E44-8009-E3D844B93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61386-8C8C-4447-8949-B5B29D7A5376}"/>
              </a:ext>
            </a:extLst>
          </p:cNvPr>
          <p:cNvSpPr>
            <a:spLocks noGrp="1"/>
          </p:cNvSpPr>
          <p:nvPr>
            <p:ph type="sldNum" sz="quarter" idx="12"/>
          </p:nvPr>
        </p:nvSpPr>
        <p:spPr/>
        <p:txBody>
          <a:bodyPr/>
          <a:lstStyle/>
          <a:p>
            <a:fld id="{38A295AC-D2B3-894D-9FC2-4F1E5D621B8C}" type="slidenum">
              <a:rPr lang="en-US" smtClean="0"/>
              <a:t>‹#›</a:t>
            </a:fld>
            <a:endParaRPr lang="en-US"/>
          </a:p>
        </p:txBody>
      </p:sp>
    </p:spTree>
    <p:extLst>
      <p:ext uri="{BB962C8B-B14F-4D97-AF65-F5344CB8AC3E}">
        <p14:creationId xmlns:p14="http://schemas.microsoft.com/office/powerpoint/2010/main" val="2865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3E4DBF4-5DF3-466D-A0DE-07E4D1D65F03}" type="datetimeFigureOut">
              <a:rPr lang="en-US" smtClean="0"/>
              <a:t>11/9/2021</a:t>
            </a:fld>
            <a:endParaRPr lang="en-US"/>
          </a:p>
        </p:txBody>
      </p:sp>
      <p:sp>
        <p:nvSpPr>
          <p:cNvPr id="8" name="Footer Placeholder 7"/>
          <p:cNvSpPr>
            <a:spLocks noGrp="1"/>
          </p:cNvSpPr>
          <p:nvPr>
            <p:ph type="ftr" sz="quarter" idx="11"/>
          </p:nvPr>
        </p:nvSpPr>
        <p:spPr>
          <a:xfrm>
            <a:off x="0" y="6356349"/>
            <a:ext cx="12192000" cy="423333"/>
          </a:xfrm>
          <a:prstGeom prst="rect">
            <a:avLst/>
          </a:prstGeom>
          <a:blipFill>
            <a:blip r:embed="rId2"/>
            <a:stretch>
              <a:fillRect/>
            </a:stretch>
          </a:blipFill>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4FD522D-BC60-43E3-A444-747AC4D5732D}" type="slidenum">
              <a:rPr lang="en-US" smtClean="0"/>
              <a:t>‹#›</a:t>
            </a:fld>
            <a:endParaRPr lang="en-US"/>
          </a:p>
        </p:txBody>
      </p:sp>
    </p:spTree>
    <p:extLst>
      <p:ext uri="{BB962C8B-B14F-4D97-AF65-F5344CB8AC3E}">
        <p14:creationId xmlns:p14="http://schemas.microsoft.com/office/powerpoint/2010/main" val="1861872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Content Placeholder 2"/>
          <p:cNvSpPr>
            <a:spLocks noGrp="1"/>
          </p:cNvSpPr>
          <p:nvPr>
            <p:ph idx="13"/>
          </p:nvPr>
        </p:nvSpPr>
        <p:spPr>
          <a:xfrm>
            <a:off x="838200" y="1825625"/>
            <a:ext cx="10515600" cy="4351338"/>
          </a:xfrm>
          <a:prstGeom prst="rect">
            <a:avLst/>
          </a:prstGeom>
          <a:noFill/>
        </p:spPr>
        <p:txBody>
          <a:bodyPr/>
          <a:lstStyle>
            <a:lvl1pPr marL="228600" indent="-228600">
              <a:buFont typeface="Wingdings" panose="05000000000000000000" pitchFamily="2" charset="2"/>
              <a:buChar char="§"/>
              <a:defRPr baseline="0">
                <a:latin typeface="Arial" panose="020B0604020202020204" pitchFamily="34" charset="0"/>
              </a:defRPr>
            </a:lvl1pPr>
            <a:lvl2pPr marL="685800" indent="-228600">
              <a:buFont typeface="Wingdings" panose="05000000000000000000" pitchFamily="2" charset="2"/>
              <a:buChar char="§"/>
              <a:defRPr baseline="0">
                <a:latin typeface="Arial" panose="020B0604020202020204" pitchFamily="34" charset="0"/>
              </a:defRPr>
            </a:lvl2pPr>
            <a:lvl3pPr marL="1143000" indent="-228600">
              <a:buFont typeface="Wingdings" panose="05000000000000000000" pitchFamily="2" charset="2"/>
              <a:buChar char="§"/>
              <a:defRPr baseline="0">
                <a:latin typeface="Arial" panose="020B0604020202020204" pitchFamily="34" charset="0"/>
              </a:defRPr>
            </a:lvl3pPr>
            <a:lvl4pPr marL="1600200" indent="-228600">
              <a:buFont typeface="Wingdings" panose="05000000000000000000" pitchFamily="2" charset="2"/>
              <a:buChar char="§"/>
              <a:defRPr baseline="0">
                <a:latin typeface="Arial" panose="020B0604020202020204" pitchFamily="34" charset="0"/>
              </a:defRPr>
            </a:lvl4pPr>
            <a:lvl5pPr marL="2057400" indent="-228600">
              <a:buFont typeface="Wingdings" panose="05000000000000000000" pitchFamily="2" charset="2"/>
              <a:buChar cha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68970" y="5548619"/>
            <a:ext cx="3222975" cy="846929"/>
          </a:xfrm>
          <a:prstGeom prst="rect">
            <a:avLst/>
          </a:prstGeom>
        </p:spPr>
      </p:pic>
      <p:sp>
        <p:nvSpPr>
          <p:cNvPr id="9" name="Rectangle 8"/>
          <p:cNvSpPr/>
          <p:nvPr userDrawn="1"/>
        </p:nvSpPr>
        <p:spPr>
          <a:xfrm>
            <a:off x="-352103" y="384006"/>
            <a:ext cx="5435705" cy="70627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912" y="6349853"/>
            <a:ext cx="6300454" cy="514183"/>
          </a:xfrm>
          <a:prstGeom prst="rect">
            <a:avLst/>
          </a:prstGeom>
        </p:spPr>
      </p:pic>
      <p:pic>
        <p:nvPicPr>
          <p:cNvPr id="11" name="Picture 10"/>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91202" y="6349853"/>
            <a:ext cx="6300454" cy="514183"/>
          </a:xfrm>
          <a:prstGeom prst="rect">
            <a:avLst/>
          </a:prstGeom>
        </p:spPr>
      </p:pic>
      <p:sp>
        <p:nvSpPr>
          <p:cNvPr id="12" name="Title 11"/>
          <p:cNvSpPr>
            <a:spLocks noGrp="1"/>
          </p:cNvSpPr>
          <p:nvPr>
            <p:ph type="title" hasCustomPrompt="1"/>
          </p:nvPr>
        </p:nvSpPr>
        <p:spPr>
          <a:xfrm>
            <a:off x="838200" y="354492"/>
            <a:ext cx="4245402" cy="815089"/>
          </a:xfrm>
          <a:prstGeom prst="rect">
            <a:avLst/>
          </a:prstGeom>
        </p:spPr>
        <p:txBody>
          <a:bodyPr/>
          <a:lstStyle>
            <a:lvl1pPr>
              <a:defRPr baseline="0">
                <a:solidFill>
                  <a:schemeClr val="bg1"/>
                </a:solidFill>
                <a:latin typeface="Arial" panose="020B0604020202020204" pitchFamily="34" charset="0"/>
              </a:defRPr>
            </a:lvl1pPr>
          </a:lstStyle>
          <a:p>
            <a:r>
              <a:rPr lang="en-US" dirty="0"/>
              <a:t>Title</a:t>
            </a:r>
          </a:p>
        </p:txBody>
      </p:sp>
    </p:spTree>
    <p:extLst>
      <p:ext uri="{BB962C8B-B14F-4D97-AF65-F5344CB8AC3E}">
        <p14:creationId xmlns:p14="http://schemas.microsoft.com/office/powerpoint/2010/main" val="240283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Euphemia" panose="020B0503040102020104" pitchFamily="34" charset="0"/>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3E4DBF4-5DF3-466D-A0DE-07E4D1D65F03}" type="datetimeFigureOut">
              <a:rPr lang="en-US" smtClean="0"/>
              <a:t>11/9/2021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4FD522D-BC60-43E3-A444-747AC4D5732D}" type="slidenum">
              <a:rPr lang="en-US" smtClean="0"/>
              <a:t>‹#›</a:t>
            </a:fld>
            <a:endParaRPr lang="en-US"/>
          </a:p>
        </p:txBody>
      </p:sp>
      <p:sp>
        <p:nvSpPr>
          <p:cNvPr id="7" name="Text Placeholder 6"/>
          <p:cNvSpPr>
            <a:spLocks noGrp="1"/>
          </p:cNvSpPr>
          <p:nvPr>
            <p:ph type="body" sz="quarter" idx="13"/>
          </p:nvPr>
        </p:nvSpPr>
        <p:spPr>
          <a:xfrm>
            <a:off x="838200" y="2092325"/>
            <a:ext cx="10515600" cy="3865563"/>
          </a:xfrm>
          <a:prstGeom prst="rect">
            <a:avLst/>
          </a:prstGeom>
        </p:spPr>
        <p:txBody>
          <a:bodyPr/>
          <a:lstStyle>
            <a:lvl1pPr marL="228600" indent="-228600">
              <a:buFont typeface="Wingdings" panose="05000000000000000000" pitchFamily="2" charset="2"/>
              <a:buChar char="§"/>
              <a:defRPr>
                <a:solidFill>
                  <a:schemeClr val="bg1"/>
                </a:solidFill>
                <a:latin typeface="Euphemia" panose="020B0503040102020104" pitchFamily="34" charset="0"/>
              </a:defRPr>
            </a:lvl1pPr>
            <a:lvl2pPr marL="685800" indent="-228600">
              <a:buFont typeface="Wingdings" panose="05000000000000000000" pitchFamily="2" charset="2"/>
              <a:buChar char="§"/>
              <a:defRPr>
                <a:solidFill>
                  <a:schemeClr val="bg1"/>
                </a:solidFill>
                <a:latin typeface="Euphemia" panose="020B0503040102020104" pitchFamily="34" charset="0"/>
              </a:defRPr>
            </a:lvl2pPr>
            <a:lvl3pPr marL="1143000" indent="-228600">
              <a:buFont typeface="Wingdings" panose="05000000000000000000" pitchFamily="2" charset="2"/>
              <a:buChar char="§"/>
              <a:defRPr>
                <a:solidFill>
                  <a:schemeClr val="bg1"/>
                </a:solidFill>
                <a:latin typeface="Euphemia" panose="020B0503040102020104" pitchFamily="34" charset="0"/>
              </a:defRPr>
            </a:lvl3pPr>
            <a:lvl4pPr marL="1600200" indent="-228600">
              <a:buFont typeface="Wingdings" panose="05000000000000000000" pitchFamily="2" charset="2"/>
              <a:buChar char="§"/>
              <a:defRPr>
                <a:solidFill>
                  <a:schemeClr val="bg1"/>
                </a:solidFill>
                <a:latin typeface="Euphemia" panose="020B0503040102020104" pitchFamily="34" charset="0"/>
              </a:defRPr>
            </a:lvl4pPr>
            <a:lvl5pPr marL="2057400" indent="-228600">
              <a:buFont typeface="Wingdings" panose="05000000000000000000" pitchFamily="2" charset="2"/>
              <a:buChar char="§"/>
              <a:defRPr>
                <a:solidFill>
                  <a:schemeClr val="bg1"/>
                </a:solidFill>
                <a:latin typeface="Euphemia" panose="020B05030401020201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stretch>
            <a:fillRect/>
          </a:stretch>
        </p:blipFill>
        <p:spPr>
          <a:xfrm rot="20310979">
            <a:off x="9277173" y="4658437"/>
            <a:ext cx="3920068" cy="2432515"/>
          </a:xfrm>
          <a:prstGeom prst="rect">
            <a:avLst/>
          </a:prstGeom>
        </p:spPr>
      </p:pic>
    </p:spTree>
    <p:extLst>
      <p:ext uri="{BB962C8B-B14F-4D97-AF65-F5344CB8AC3E}">
        <p14:creationId xmlns:p14="http://schemas.microsoft.com/office/powerpoint/2010/main" val="2071602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29" y="0"/>
            <a:ext cx="2819929" cy="6858000"/>
          </a:xfrm>
          <a:prstGeom prst="rect">
            <a:avLst/>
          </a:prstGeom>
        </p:spPr>
      </p:pic>
      <p:sp>
        <p:nvSpPr>
          <p:cNvPr id="4" name="Rectangle 3"/>
          <p:cNvSpPr/>
          <p:nvPr userDrawn="1"/>
        </p:nvSpPr>
        <p:spPr>
          <a:xfrm>
            <a:off x="-597432" y="384006"/>
            <a:ext cx="5435705" cy="706270"/>
          </a:xfrm>
          <a:prstGeom prst="rect">
            <a:avLst/>
          </a:prstGeom>
          <a:solidFill>
            <a:schemeClr val="tx2">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65125"/>
            <a:ext cx="4000073" cy="725151"/>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sp>
        <p:nvSpPr>
          <p:cNvPr id="8" name="Picture Placeholder 7"/>
          <p:cNvSpPr>
            <a:spLocks noGrp="1"/>
          </p:cNvSpPr>
          <p:nvPr>
            <p:ph type="pic" sz="quarter" idx="10"/>
          </p:nvPr>
        </p:nvSpPr>
        <p:spPr>
          <a:xfrm>
            <a:off x="3889375" y="1528763"/>
            <a:ext cx="7546975" cy="4584700"/>
          </a:xfrm>
          <a:prstGeom prst="rect">
            <a:avLst/>
          </a:prstGeom>
        </p:spPr>
        <p:txBody>
          <a:bodyPr/>
          <a:lstStyle/>
          <a:p>
            <a:endParaRPr lang="en-US"/>
          </a:p>
        </p:txBody>
      </p:sp>
    </p:spTree>
    <p:extLst>
      <p:ext uri="{BB962C8B-B14F-4D97-AF65-F5344CB8AC3E}">
        <p14:creationId xmlns:p14="http://schemas.microsoft.com/office/powerpoint/2010/main" val="3116477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a:prstGeom prst="rect">
            <a:avLst/>
          </a:prstGeom>
        </p:spPr>
        <p:txBody>
          <a:bodyPr/>
          <a:lstStyle>
            <a:lvl1pPr marL="228600" indent="-228600">
              <a:buFont typeface="Wingdings" panose="05000000000000000000" pitchFamily="2" charset="2"/>
              <a:buChar char="§"/>
              <a:defRPr sz="3200">
                <a:latin typeface="Euphemia" panose="020B0503040102020104" pitchFamily="34" charset="0"/>
              </a:defRPr>
            </a:lvl1pPr>
            <a:lvl2pPr marL="685800" indent="-228600">
              <a:buFont typeface="Wingdings" panose="05000000000000000000" pitchFamily="2" charset="2"/>
              <a:buChar char="§"/>
              <a:defRPr sz="2800">
                <a:latin typeface="Euphemia" panose="020B0503040102020104" pitchFamily="34" charset="0"/>
              </a:defRPr>
            </a:lvl2pPr>
            <a:lvl3pPr marL="1143000" indent="-228600">
              <a:buFont typeface="Wingdings" panose="05000000000000000000" pitchFamily="2" charset="2"/>
              <a:buChar char="§"/>
              <a:defRPr sz="2400">
                <a:latin typeface="Euphemia" panose="020B0503040102020104" pitchFamily="34" charset="0"/>
              </a:defRPr>
            </a:lvl3pPr>
            <a:lvl4pPr marL="1600200" indent="-228600">
              <a:buFont typeface="Wingdings" panose="05000000000000000000" pitchFamily="2" charset="2"/>
              <a:buChar char="§"/>
              <a:defRPr sz="2000">
                <a:latin typeface="Euphemia" panose="020B0503040102020104" pitchFamily="34" charset="0"/>
              </a:defRPr>
            </a:lvl4pPr>
            <a:lvl5pPr marL="2057400" indent="-228600">
              <a:buFont typeface="Wingdings" panose="05000000000000000000" pitchFamily="2" charset="2"/>
              <a:buChar char="§"/>
              <a:defRPr sz="2000">
                <a:latin typeface="Euphemia" panose="020B05030401020201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16457"/>
            <a:ext cx="3932237" cy="3811588"/>
          </a:xfrm>
          <a:prstGeom prst="rect">
            <a:avLst/>
          </a:prstGeom>
        </p:spPr>
        <p:txBody>
          <a:bodyPr/>
          <a:lstStyle>
            <a:lvl1pPr marL="0" indent="0">
              <a:buNone/>
              <a:defRPr sz="1600">
                <a:latin typeface="Euphemia" panose="020B05030401020201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Rectangle 7"/>
          <p:cNvSpPr/>
          <p:nvPr userDrawn="1"/>
        </p:nvSpPr>
        <p:spPr>
          <a:xfrm>
            <a:off x="-597432" y="384006"/>
            <a:ext cx="5435705" cy="706270"/>
          </a:xfrm>
          <a:prstGeom prst="rect">
            <a:avLst/>
          </a:prstGeom>
          <a:solidFill>
            <a:schemeClr val="accent4">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838200" y="365125"/>
            <a:ext cx="4000073" cy="725151"/>
          </a:xfrm>
          <a:prstGeom prst="rect">
            <a:avLst/>
          </a:prstGeom>
        </p:spPr>
        <p:txBody>
          <a:bodyPr/>
          <a:lstStyle>
            <a:lvl1pPr>
              <a:defRPr>
                <a:solidFill>
                  <a:schemeClr val="bg1"/>
                </a:solidFill>
                <a:latin typeface="Euphemia" panose="020B0503040102020104" pitchFamily="34" charset="0"/>
              </a:defRPr>
            </a:lvl1pPr>
          </a:lstStyle>
          <a:p>
            <a:r>
              <a:rPr lang="en-US" dirty="0"/>
              <a:t>Title</a:t>
            </a:r>
          </a:p>
        </p:txBody>
      </p:sp>
      <p:pic>
        <p:nvPicPr>
          <p:cNvPr id="10" name="Picture 9"/>
          <p:cNvPicPr>
            <a:picLocks noChangeAspect="1"/>
          </p:cNvPicPr>
          <p:nvPr userDrawn="1"/>
        </p:nvPicPr>
        <p:blipFill>
          <a:blip r:embed="rId2"/>
          <a:stretch>
            <a:fillRect/>
          </a:stretch>
        </p:blipFill>
        <p:spPr>
          <a:xfrm rot="9751301">
            <a:off x="8443116" y="4748386"/>
            <a:ext cx="4574380" cy="2838534"/>
          </a:xfrm>
          <a:prstGeom prst="rect">
            <a:avLst/>
          </a:prstGeom>
        </p:spPr>
      </p:pic>
    </p:spTree>
    <p:extLst>
      <p:ext uri="{BB962C8B-B14F-4D97-AF65-F5344CB8AC3E}">
        <p14:creationId xmlns:p14="http://schemas.microsoft.com/office/powerpoint/2010/main" val="4175903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92390"/>
      </p:ext>
    </p:extLst>
  </p:cSld>
  <p:clrMap bg1="lt1" tx1="dk1" bg2="lt2" tx2="dk2" accent1="accent1" accent2="accent2" accent3="accent3" accent4="accent4" accent5="accent5" accent6="accent6" hlink="hlink" folHlink="folHlink"/>
  <p:sldLayoutIdLst>
    <p:sldLayoutId id="2147483651" r:id="rId1"/>
    <p:sldLayoutId id="2147483658" r:id="rId2"/>
    <p:sldLayoutId id="2147483649" r:id="rId3"/>
    <p:sldLayoutId id="2147483650" r:id="rId4"/>
    <p:sldLayoutId id="2147483652" r:id="rId5"/>
    <p:sldLayoutId id="2147483653" r:id="rId6"/>
    <p:sldLayoutId id="2147483654" r:id="rId7"/>
    <p:sldLayoutId id="2147483655" r:id="rId8"/>
    <p:sldLayoutId id="2147483656" r:id="rId9"/>
    <p:sldLayoutId id="214748365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846040486"/>
      </p:ext>
    </p:extLst>
  </p:cSld>
  <p:clrMap bg1="lt1" tx1="dk1" bg2="dk2" tx2="lt2" accent1="accent1" accent2="accent2" accent3="accent3" accent4="accent4" accent5="accent5" accent6="accent6" hlink="hlink" folHlink="folHlink"/>
  <p:sldLayoutIdLst>
    <p:sldLayoutId id="2147483660" r:id="rId1"/>
    <p:sldLayoutId id="2147483663" r:id="rId2"/>
    <p:sldLayoutId id="2147483664" r:id="rId3"/>
    <p:sldLayoutId id="2147483665"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199D6-7E41-4140-BAA6-5D3A5F4D7D0C}" type="datetimeFigureOut">
              <a:rPr lang="en-US" smtClean="0">
                <a:solidFill>
                  <a:prstClr val="black">
                    <a:tint val="75000"/>
                  </a:prstClr>
                </a:solidFill>
              </a:rPr>
              <a:pPr/>
              <a:t>11/9/2021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CBF1E-9B0D-42B4-9188-B3773D857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80806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02122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6473432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evelopingchild.harvard.edu/media-coverage/take-the-ace-quiz-and-learn-what-it-does-and-doesnt-mean/"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hyperlink" Target="https://unsplash.com/s/photos/stairs?utm_source=unsplash&amp;utm_medium=referral&amp;utm_content=creditCopyText" TargetMode="External"/><Relationship Id="rId4" Type="http://schemas.openxmlformats.org/officeDocument/2006/relationships/hyperlink" Target="https://unsplash.com/@lindsayhenwood?utm_source=unsplash&amp;utm_medium=referral&amp;utm_content=creditCopyTex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hyperlink" Target="https://unsplash.com/@nate_dumlao?utm_source=unsplash&amp;utm_medium=referral&amp;utm_content=creditCopyText" TargetMode="External"/><Relationship Id="rId3" Type="http://schemas.openxmlformats.org/officeDocument/2006/relationships/image" Target="../media/image33.jpeg"/><Relationship Id="rId7" Type="http://schemas.openxmlformats.org/officeDocument/2006/relationships/hyperlink" Target="https://unsplash.com/@joshcala?utm_source=unsplash&amp;utm_medium=referral&amp;utm_content=creditCopyText"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unsplash.com/@jeffsiepman?utm_source=unsplash&amp;utm_medium=referral&amp;utm_content=creditCopyText" TargetMode="External"/><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hyperlink" Target="https://unsplash.com/s/photos/crayons?utm_source=unsplash&amp;utm_medium=referral&amp;utm_content=creditCopyText"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6.jpe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7.png"/><Relationship Id="rId7" Type="http://schemas.openxmlformats.org/officeDocument/2006/relationships/diagramQuickStyle" Target="../diagrams/quickStyle4.xml"/><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8.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hyperlink" Target="https://www.cawi-ivtf.org/sites/default/files/publications/advancing-equity-inclusion-web_0.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hyperlink" Target="https://www.antibiasleadersece.com/wpcontent/uploads/2017/03/PledgeEnglish.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hyperlink" Target="https://www.sesameworkshop.org/what-we-do/racial-justic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https://www.mdek12.org/OFP/parent-engagement" TargetMode="External"/><Relationship Id="rId3" Type="http://schemas.openxmlformats.org/officeDocument/2006/relationships/hyperlink" Target="http://www.mississippithrive.com/" TargetMode="External"/><Relationship Id="rId7" Type="http://schemas.openxmlformats.org/officeDocument/2006/relationships/hyperlink" Target="https://developingchild.harvard.edu/media-coverage/take-the-ace-quiz-and-learn-what-it-does-and-doesnt-mean/"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hyperlink" Target="https://implicit.harvard.edu/implicit/education.html" TargetMode="External"/><Relationship Id="rId5" Type="http://schemas.openxmlformats.org/officeDocument/2006/relationships/hyperlink" Target="https://www.naeyc.org/resources/pubs/yc/may2016/culturally-responsive-classroom" TargetMode="External"/><Relationship Id="rId4" Type="http://schemas.openxmlformats.org/officeDocument/2006/relationships/hyperlink" Target="https://www.naeyc.org/resources/pubs/books/anti-bias-education" TargetMode="External"/><Relationship Id="rId9" Type="http://schemas.openxmlformats.org/officeDocument/2006/relationships/hyperlink" Target="https://eclkc.ohs.acf.hhs.gov/video/funds-knowledge-video"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vroom.org/" TargetMode="External"/><Relationship Id="rId3" Type="http://schemas.openxmlformats.org/officeDocument/2006/relationships/hyperlink" Target="https://www.zerotothree.org/resources/2896-getting-started-with-mindfulness-a-toolkit-for-early-childhood-organizations" TargetMode="External"/><Relationship Id="rId7" Type="http://schemas.openxmlformats.org/officeDocument/2006/relationships/hyperlink" Target="https://modules.ilabs.uw.edu/equity-briefs/"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hyperlink" Target="https://www.tolerance.org/professional-development/critical-practices-for-antibias-education" TargetMode="External"/><Relationship Id="rId5" Type="http://schemas.openxmlformats.org/officeDocument/2006/relationships/hyperlink" Target="https://socialjusticebooks.org/" TargetMode="External"/><Relationship Id="rId4" Type="http://schemas.openxmlformats.org/officeDocument/2006/relationships/hyperlink" Target="https://www.teachingforchange.org/anti-bias-education" TargetMode="External"/><Relationship Id="rId9" Type="http://schemas.openxmlformats.org/officeDocument/2006/relationships/hyperlink" Target="https://www.mindinthemaking.or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teachingexceptionalthinkers.com/2020/02/04/books-about-disabilities/"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reachoutandread.org/wp-content/uploads/2021/02/2021-ROR-DEI-book-list.pdf" TargetMode="External"/><Relationship Id="rId5" Type="http://schemas.openxmlformats.org/officeDocument/2006/relationships/hyperlink" Target="https://www.colorincolorado.org/booklist/celebrate-reading-two-languages-bilingual-booklist" TargetMode="External"/><Relationship Id="rId4" Type="http://schemas.openxmlformats.org/officeDocument/2006/relationships/hyperlink" Target="https://www.littleparachutes.com/category/issues/non-traditional-famili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hyperlink" Target="https://www.usm.edu/ids/early-childhood-inclusion.php" TargetMode="External"/><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mississippithrive.com/resources/resources-by-county-map/" TargetMode="External"/><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51.jpeg"/><Relationship Id="rId5" Type="http://schemas.openxmlformats.org/officeDocument/2006/relationships/image" Target="../media/image5.jpe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hyperlink" Target="http://hrsa.gov/" TargetMode="External"/><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unsplash.com/s/photos/peanut-butter-and-jelly?utm_source=unsplash&amp;utm_medium=referral&amp;utm_content=creditCopyText" TargetMode="External"/><Relationship Id="rId4" Type="http://schemas.openxmlformats.org/officeDocument/2006/relationships/hyperlink" Target="https://unsplash.com/@nzdoug16?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www.ecoscope.com/iceberg/" TargetMode="External"/><Relationship Id="rId4" Type="http://schemas.openxmlformats.org/officeDocument/2006/relationships/hyperlink" Target="https://en.wikipedia.org/wiki/User:Kil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unsplash.com/s/photos/young-child-and-family?utm_source=unsplash&amp;utm_medium=referral&amp;utm_content=creditCopyText" TargetMode="External"/><Relationship Id="rId4" Type="http://schemas.openxmlformats.org/officeDocument/2006/relationships/hyperlink" Target="https://unsplash.com/@jackhammer?utm_source=unsplash&amp;utm_medium=referral&amp;utm_content=creditCopyText"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8.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31" y="3693927"/>
            <a:ext cx="10945009" cy="1325563"/>
          </a:xfrm>
          <a:prstGeom prst="rect">
            <a:avLst/>
          </a:prstGeom>
        </p:spPr>
        <p:txBody>
          <a:bodyPr/>
          <a:lstStyle/>
          <a:p>
            <a:pPr algn="ctr"/>
            <a:r>
              <a:rPr lang="en-US" sz="5400" dirty="0">
                <a:solidFill>
                  <a:schemeClr val="accent4"/>
                </a:solidFill>
              </a:rPr>
              <a:t>Implicit Bias in Early Childhood</a:t>
            </a:r>
            <a:br>
              <a:rPr lang="en-US" sz="5400" dirty="0">
                <a:solidFill>
                  <a:schemeClr val="accent4"/>
                </a:solidFill>
              </a:rPr>
            </a:br>
            <a:br>
              <a:rPr lang="en-US" sz="5400" dirty="0">
                <a:solidFill>
                  <a:schemeClr val="accent4"/>
                </a:solidFill>
              </a:rPr>
            </a:br>
            <a:endParaRPr lang="en-US" sz="4000" dirty="0">
              <a:solidFill>
                <a:schemeClr val="accent4"/>
              </a:solidFill>
            </a:endParaRPr>
          </a:p>
        </p:txBody>
      </p:sp>
    </p:spTree>
    <p:extLst>
      <p:ext uri="{BB962C8B-B14F-4D97-AF65-F5344CB8AC3E}">
        <p14:creationId xmlns:p14="http://schemas.microsoft.com/office/powerpoint/2010/main" val="1970150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C2C4-4A64-4ACC-9072-C9C2E8095ECF}"/>
              </a:ext>
            </a:extLst>
          </p:cNvPr>
          <p:cNvSpPr>
            <a:spLocks noGrp="1"/>
          </p:cNvSpPr>
          <p:nvPr>
            <p:ph type="title"/>
          </p:nvPr>
        </p:nvSpPr>
        <p:spPr/>
        <p:txBody>
          <a:bodyPr/>
          <a:lstStyle/>
          <a:p>
            <a:r>
              <a:rPr lang="en-US" sz="3200" b="1" dirty="0"/>
              <a:t>What are the effects of racial bias?</a:t>
            </a:r>
          </a:p>
        </p:txBody>
      </p:sp>
      <p:sp>
        <p:nvSpPr>
          <p:cNvPr id="3" name="Content Placeholder 2">
            <a:extLst>
              <a:ext uri="{FF2B5EF4-FFF2-40B4-BE49-F238E27FC236}">
                <a16:creationId xmlns:a16="http://schemas.microsoft.com/office/drawing/2014/main" id="{44BB79B4-1BF4-4E6C-B0A5-33E183F09FA1}"/>
              </a:ext>
            </a:extLst>
          </p:cNvPr>
          <p:cNvSpPr>
            <a:spLocks noGrp="1"/>
          </p:cNvSpPr>
          <p:nvPr>
            <p:ph sz="half" idx="1"/>
          </p:nvPr>
        </p:nvSpPr>
        <p:spPr>
          <a:xfrm>
            <a:off x="516835" y="1885260"/>
            <a:ext cx="11151703" cy="4508716"/>
          </a:xfrm>
        </p:spPr>
        <p:txBody>
          <a:bodyPr/>
          <a:lstStyle/>
          <a:p>
            <a:pPr marL="0" indent="0" algn="ctr">
              <a:buNone/>
            </a:pPr>
            <a:r>
              <a:rPr lang="en-US" dirty="0">
                <a:solidFill>
                  <a:schemeClr val="accent4"/>
                </a:solidFill>
              </a:rPr>
              <a:t>The effects of racial bias and racism are </a:t>
            </a:r>
          </a:p>
          <a:p>
            <a:pPr marL="0" indent="0" algn="ctr">
              <a:buNone/>
            </a:pPr>
            <a:r>
              <a:rPr lang="en-US" b="1" dirty="0">
                <a:solidFill>
                  <a:schemeClr val="accent4"/>
                </a:solidFill>
              </a:rPr>
              <a:t>Adverse Childhood Experiences (ACE)s </a:t>
            </a:r>
          </a:p>
          <a:p>
            <a:pPr marL="0" indent="0" algn="ctr">
              <a:buNone/>
            </a:pPr>
            <a:r>
              <a:rPr lang="en-US" dirty="0">
                <a:solidFill>
                  <a:schemeClr val="accent4"/>
                </a:solidFill>
              </a:rPr>
              <a:t>and can affect young children’s physical and mental health—into adulthood. </a:t>
            </a:r>
          </a:p>
          <a:p>
            <a:endParaRPr lang="en-US" dirty="0"/>
          </a:p>
          <a:p>
            <a:pPr marL="0" indent="0" algn="ctr">
              <a:buNone/>
            </a:pPr>
            <a:r>
              <a:rPr lang="en-US" dirty="0"/>
              <a:t>What ACEs are affecting the young children in your life? </a:t>
            </a:r>
          </a:p>
          <a:p>
            <a:pPr marL="0" indent="0" algn="ctr">
              <a:buNone/>
            </a:pPr>
            <a:r>
              <a:rPr lang="en-US" dirty="0">
                <a:hlinkClick r:id="rId3"/>
              </a:rPr>
              <a:t>https://developingchild.harvard.edu/media-coverage/take-the-ace-quiz-and-learn-what-it-does-and-doesnt-mean/</a:t>
            </a:r>
            <a:r>
              <a:rPr lang="en-US" dirty="0"/>
              <a:t> </a:t>
            </a:r>
          </a:p>
          <a:p>
            <a:endParaRPr lang="en-US" dirty="0"/>
          </a:p>
        </p:txBody>
      </p:sp>
    </p:spTree>
    <p:extLst>
      <p:ext uri="{BB962C8B-B14F-4D97-AF65-F5344CB8AC3E}">
        <p14:creationId xmlns:p14="http://schemas.microsoft.com/office/powerpoint/2010/main" val="1095533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15069CA-A9AB-4FA7-88D5-98CC8CD31856}"/>
              </a:ext>
            </a:extLst>
          </p:cNvPr>
          <p:cNvSpPr>
            <a:spLocks noGrp="1"/>
          </p:cNvSpPr>
          <p:nvPr>
            <p:ph type="title"/>
          </p:nvPr>
        </p:nvSpPr>
        <p:spPr>
          <a:xfrm>
            <a:off x="8842248" y="1481328"/>
            <a:ext cx="2926080" cy="2468880"/>
          </a:xfrm>
        </p:spPr>
        <p:txBody>
          <a:bodyPr vert="horz" lIns="91440" tIns="45720" rIns="91440" bIns="45720" rtlCol="0" anchor="b">
            <a:normAutofit/>
          </a:bodyPr>
          <a:lstStyle/>
          <a:p>
            <a:pPr algn="l"/>
            <a:r>
              <a:rPr lang="en-US" sz="3400" b="1">
                <a:latin typeface="+mj-lt"/>
              </a:rPr>
              <a:t>How does implicit bias affect young children and families?</a:t>
            </a:r>
          </a:p>
        </p:txBody>
      </p:sp>
      <p:sp>
        <p:nvSpPr>
          <p:cNvPr id="9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Shape 9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26" name="Picture 2" descr="Strengthening Families | Successes of Philanthropy">
            <a:extLst>
              <a:ext uri="{FF2B5EF4-FFF2-40B4-BE49-F238E27FC236}">
                <a16:creationId xmlns:a16="http://schemas.microsoft.com/office/drawing/2014/main" id="{D7F09C9A-D96D-488B-B110-2CECE1C782BC}"/>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r="3029" b="-2"/>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C904A1-B60F-453F-A3E0-D20BDB020740}"/>
              </a:ext>
            </a:extLst>
          </p:cNvPr>
          <p:cNvSpPr txBox="1"/>
          <p:nvPr/>
        </p:nvSpPr>
        <p:spPr>
          <a:xfrm flipH="1">
            <a:off x="0" y="6374097"/>
            <a:ext cx="10078278" cy="723275"/>
          </a:xfrm>
          <a:prstGeom prst="rect">
            <a:avLst/>
          </a:prstGeom>
          <a:noFill/>
        </p:spPr>
        <p:txBody>
          <a:bodyPr wrap="square" rtlCol="0">
            <a:spAutoFit/>
          </a:bodyPr>
          <a:lstStyle/>
          <a:p>
            <a:pPr>
              <a:spcAft>
                <a:spcPts val="600"/>
              </a:spcAft>
            </a:pPr>
            <a:r>
              <a:rPr lang="en-US" dirty="0">
                <a:solidFill>
                  <a:srgbClr val="000000"/>
                </a:solidFill>
              </a:rPr>
              <a:t>Image from </a:t>
            </a:r>
            <a:r>
              <a:rPr lang="en-US" dirty="0" err="1">
                <a:solidFill>
                  <a:srgbClr val="000000"/>
                </a:solidFill>
              </a:rPr>
              <a:t>Carde</a:t>
            </a:r>
            <a:r>
              <a:rPr lang="en-US" dirty="0">
                <a:solidFill>
                  <a:srgbClr val="000000"/>
                </a:solidFill>
              </a:rPr>
              <a:t> Cornish (Photos by </a:t>
            </a:r>
            <a:r>
              <a:rPr lang="en-US" dirty="0" err="1">
                <a:solidFill>
                  <a:srgbClr val="000000"/>
                </a:solidFill>
              </a:rPr>
              <a:t>Carde</a:t>
            </a:r>
            <a:r>
              <a:rPr lang="en-US" dirty="0">
                <a:solidFill>
                  <a:srgbClr val="000000"/>
                </a:solidFill>
              </a:rPr>
              <a:t>) via Creative Commons license</a:t>
            </a:r>
            <a:endParaRPr lang="en-US">
              <a:solidFill>
                <a:srgbClr val="000000"/>
              </a:solidFill>
            </a:endParaRPr>
          </a:p>
          <a:p>
            <a:pPr>
              <a:spcAft>
                <a:spcPts val="600"/>
              </a:spcAft>
            </a:pPr>
            <a:endParaRPr lang="en-US"/>
          </a:p>
        </p:txBody>
      </p:sp>
    </p:spTree>
    <p:extLst>
      <p:ext uri="{BB962C8B-B14F-4D97-AF65-F5344CB8AC3E}">
        <p14:creationId xmlns:p14="http://schemas.microsoft.com/office/powerpoint/2010/main" val="2683444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6623" y="3813725"/>
            <a:ext cx="10298754" cy="993838"/>
          </a:xfrm>
        </p:spPr>
        <p:txBody>
          <a:bodyPr/>
          <a:lstStyle/>
          <a:p>
            <a:pPr algn="ctr"/>
            <a:r>
              <a:rPr lang="en-US" sz="4800" dirty="0">
                <a:solidFill>
                  <a:schemeClr val="accent4"/>
                </a:solidFill>
              </a:rPr>
              <a:t>What Can I Do as an Individual?</a:t>
            </a:r>
          </a:p>
        </p:txBody>
      </p:sp>
      <p:sp>
        <p:nvSpPr>
          <p:cNvPr id="2" name="TextBox 1">
            <a:extLst>
              <a:ext uri="{FF2B5EF4-FFF2-40B4-BE49-F238E27FC236}">
                <a16:creationId xmlns:a16="http://schemas.microsoft.com/office/drawing/2014/main" id="{C5221676-4E20-4085-84C3-FA91410AEB8A}"/>
              </a:ext>
            </a:extLst>
          </p:cNvPr>
          <p:cNvSpPr txBox="1"/>
          <p:nvPr/>
        </p:nvSpPr>
        <p:spPr>
          <a:xfrm>
            <a:off x="3672840" y="3044284"/>
            <a:ext cx="48463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A19B"/>
                </a:solidFill>
                <a:effectLst/>
                <a:uLnTx/>
                <a:uFillTx/>
                <a:latin typeface="Calibri" panose="020F0502020204030204"/>
                <a:ea typeface="+mn-ea"/>
                <a:cs typeface="+mn-cs"/>
              </a:rPr>
              <a:t>Part Three</a:t>
            </a:r>
          </a:p>
        </p:txBody>
      </p:sp>
    </p:spTree>
    <p:extLst>
      <p:ext uri="{BB962C8B-B14F-4D97-AF65-F5344CB8AC3E}">
        <p14:creationId xmlns:p14="http://schemas.microsoft.com/office/powerpoint/2010/main" val="362687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Unlearning Our Bias</a:t>
            </a:r>
          </a:p>
        </p:txBody>
      </p:sp>
      <p:sp>
        <p:nvSpPr>
          <p:cNvPr id="3" name="Content Placeholder 2"/>
          <p:cNvSpPr>
            <a:spLocks noGrp="1"/>
          </p:cNvSpPr>
          <p:nvPr>
            <p:ph sz="half" idx="1"/>
          </p:nvPr>
        </p:nvSpPr>
        <p:spPr>
          <a:xfrm>
            <a:off x="261258" y="1825625"/>
            <a:ext cx="5471160" cy="4351338"/>
          </a:xfrm>
        </p:spPr>
        <p:txBody>
          <a:bodyPr/>
          <a:lstStyle/>
          <a:p>
            <a:r>
              <a:rPr lang="en-US" sz="3600" dirty="0"/>
              <a:t>Unlearning is a process</a:t>
            </a:r>
          </a:p>
          <a:p>
            <a:r>
              <a:rPr lang="en-US" sz="3600" dirty="0"/>
              <a:t>Bias can be unconscious </a:t>
            </a:r>
          </a:p>
          <a:p>
            <a:r>
              <a:rPr lang="en-US" sz="3600" dirty="0"/>
              <a:t>Our brains can adapt!</a:t>
            </a:r>
          </a:p>
          <a:p>
            <a:r>
              <a:rPr lang="en-US" sz="3600" dirty="0"/>
              <a:t>The Implicit Association Test</a:t>
            </a:r>
          </a:p>
          <a:p>
            <a:pPr marL="0" indent="0">
              <a:buNone/>
            </a:pP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825625"/>
            <a:ext cx="5181600" cy="4351337"/>
          </a:xfrm>
        </p:spPr>
      </p:pic>
      <p:sp>
        <p:nvSpPr>
          <p:cNvPr id="6" name="TextBox 5">
            <a:extLst>
              <a:ext uri="{FF2B5EF4-FFF2-40B4-BE49-F238E27FC236}">
                <a16:creationId xmlns:a16="http://schemas.microsoft.com/office/drawing/2014/main" id="{BAD5DE7C-69A4-408D-B27B-F607B8A08624}"/>
              </a:ext>
            </a:extLst>
          </p:cNvPr>
          <p:cNvSpPr txBox="1"/>
          <p:nvPr/>
        </p:nvSpPr>
        <p:spPr>
          <a:xfrm>
            <a:off x="6818590" y="6254831"/>
            <a:ext cx="4535210" cy="369332"/>
          </a:xfrm>
          <a:prstGeom prst="rect">
            <a:avLst/>
          </a:prstGeom>
          <a:noFill/>
        </p:spPr>
        <p:txBody>
          <a:bodyPr wrap="square" rtlCol="0">
            <a:spAutoFit/>
          </a:bodyPr>
          <a:lstStyle/>
          <a:p>
            <a:r>
              <a:rPr lang="en-US" dirty="0"/>
              <a:t>Photo by </a:t>
            </a:r>
            <a:r>
              <a:rPr lang="en-US" dirty="0">
                <a:hlinkClick r:id="rId4"/>
              </a:rPr>
              <a:t>Lindsay Henwood</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409517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05D588-2D12-49F8-971E-B6EDFC3B7579}"/>
              </a:ext>
            </a:extLst>
          </p:cNvPr>
          <p:cNvSpPr>
            <a:spLocks noGrp="1"/>
          </p:cNvSpPr>
          <p:nvPr>
            <p:ph idx="1"/>
          </p:nvPr>
        </p:nvSpPr>
        <p:spPr>
          <a:xfrm>
            <a:off x="426720" y="1170884"/>
            <a:ext cx="11521440" cy="4688027"/>
          </a:xfrm>
        </p:spPr>
        <p:txBody>
          <a:bodyPr/>
          <a:lstStyle/>
          <a:p>
            <a:pPr>
              <a:buFont typeface="Arial" panose="020B0604020202020204" pitchFamily="34" charset="0"/>
              <a:buChar char="•"/>
            </a:pPr>
            <a:r>
              <a:rPr lang="en-US" sz="3600" dirty="0"/>
              <a:t>Know that you are not alone; WE ALL HAVE BIASES!</a:t>
            </a:r>
          </a:p>
          <a:p>
            <a:pPr>
              <a:buFont typeface="Arial" panose="020B0604020202020204" pitchFamily="34" charset="0"/>
              <a:buChar char="•"/>
            </a:pPr>
            <a:r>
              <a:rPr lang="en-US" sz="3600" dirty="0"/>
              <a:t>Build awareness and understanding of your culture, personal beliefs, values, and biases. </a:t>
            </a:r>
          </a:p>
          <a:p>
            <a:pPr>
              <a:buFont typeface="Arial" panose="020B0604020202020204" pitchFamily="34" charset="0"/>
              <a:buChar char="•"/>
            </a:pPr>
            <a:r>
              <a:rPr lang="en-US" sz="3600" dirty="0"/>
              <a:t>Make a goal based on one of your biases. </a:t>
            </a:r>
          </a:p>
          <a:p>
            <a:pPr>
              <a:buFont typeface="Arial" panose="020B0604020202020204" pitchFamily="34" charset="0"/>
              <a:buChar char="•"/>
            </a:pPr>
            <a:r>
              <a:rPr lang="en-US" sz="3600" dirty="0"/>
              <a:t>Take responsibility for biased actions, even if unintended, and actively work to repair the harm.</a:t>
            </a:r>
          </a:p>
          <a:p>
            <a:pPr>
              <a:buFont typeface="Arial" panose="020B0604020202020204" pitchFamily="34" charset="0"/>
              <a:buChar char="•"/>
            </a:pPr>
            <a:r>
              <a:rPr lang="en-US" sz="3600" dirty="0"/>
              <a:t>Reflect on this goal and set a new one.</a:t>
            </a:r>
          </a:p>
          <a:p>
            <a:pPr>
              <a:buFont typeface="Arial" panose="020B0604020202020204" pitchFamily="34" charset="0"/>
              <a:buChar char="•"/>
            </a:pPr>
            <a:r>
              <a:rPr lang="en-US" sz="3600" dirty="0"/>
              <a:t>Continue this process.</a:t>
            </a:r>
          </a:p>
          <a:p>
            <a:pPr>
              <a:buFont typeface="Arial" panose="020B0604020202020204" pitchFamily="34" charset="0"/>
              <a:buChar char="•"/>
            </a:pPr>
            <a:r>
              <a:rPr lang="en-US" sz="3600" dirty="0"/>
              <a:t>Tell a friend! </a:t>
            </a:r>
          </a:p>
          <a:p>
            <a:pPr>
              <a:buFont typeface="Arial" panose="020B0604020202020204" pitchFamily="34" charset="0"/>
              <a:buChar char="•"/>
            </a:pPr>
            <a:endParaRPr lang="en-US" sz="3600" dirty="0"/>
          </a:p>
          <a:p>
            <a:pPr>
              <a:buFont typeface="Arial" panose="020B0604020202020204" pitchFamily="34" charset="0"/>
              <a:buChar char="•"/>
            </a:pPr>
            <a:endParaRPr lang="en-US" sz="3600" b="1" dirty="0"/>
          </a:p>
          <a:p>
            <a:endParaRPr lang="en-US" dirty="0"/>
          </a:p>
        </p:txBody>
      </p:sp>
      <p:sp>
        <p:nvSpPr>
          <p:cNvPr id="3" name="Title 2">
            <a:extLst>
              <a:ext uri="{FF2B5EF4-FFF2-40B4-BE49-F238E27FC236}">
                <a16:creationId xmlns:a16="http://schemas.microsoft.com/office/drawing/2014/main" id="{457C7EF6-0C10-45EC-853B-B44553183C1F}"/>
              </a:ext>
            </a:extLst>
          </p:cNvPr>
          <p:cNvSpPr>
            <a:spLocks noGrp="1"/>
          </p:cNvSpPr>
          <p:nvPr>
            <p:ph type="title"/>
          </p:nvPr>
        </p:nvSpPr>
        <p:spPr/>
        <p:txBody>
          <a:bodyPr/>
          <a:lstStyle/>
          <a:p>
            <a:r>
              <a:rPr lang="en-US" dirty="0">
                <a:solidFill>
                  <a:schemeClr val="accent4"/>
                </a:solidFill>
              </a:rPr>
              <a:t>What can I do?</a:t>
            </a:r>
          </a:p>
        </p:txBody>
      </p:sp>
    </p:spTree>
    <p:extLst>
      <p:ext uri="{BB962C8B-B14F-4D97-AF65-F5344CB8AC3E}">
        <p14:creationId xmlns:p14="http://schemas.microsoft.com/office/powerpoint/2010/main" val="237319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553" y="3833663"/>
            <a:ext cx="12192000" cy="993838"/>
          </a:xfrm>
        </p:spPr>
        <p:txBody>
          <a:bodyPr/>
          <a:lstStyle/>
          <a:p>
            <a:pPr algn="ctr"/>
            <a:r>
              <a:rPr lang="en-US" sz="4800" dirty="0">
                <a:solidFill>
                  <a:schemeClr val="accent4"/>
                </a:solidFill>
              </a:rPr>
              <a:t>What Can I Do as a Child Care Provider?</a:t>
            </a:r>
          </a:p>
        </p:txBody>
      </p:sp>
      <p:sp>
        <p:nvSpPr>
          <p:cNvPr id="2" name="TextBox 1">
            <a:extLst>
              <a:ext uri="{FF2B5EF4-FFF2-40B4-BE49-F238E27FC236}">
                <a16:creationId xmlns:a16="http://schemas.microsoft.com/office/drawing/2014/main" id="{C5221676-4E20-4085-84C3-FA91410AEB8A}"/>
              </a:ext>
            </a:extLst>
          </p:cNvPr>
          <p:cNvSpPr txBox="1"/>
          <p:nvPr/>
        </p:nvSpPr>
        <p:spPr>
          <a:xfrm>
            <a:off x="3672840" y="3044284"/>
            <a:ext cx="48463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A19B"/>
                </a:solidFill>
                <a:effectLst/>
                <a:uLnTx/>
                <a:uFillTx/>
                <a:latin typeface="Calibri" panose="020F0502020204030204"/>
                <a:ea typeface="+mn-ea"/>
                <a:cs typeface="+mn-cs"/>
              </a:rPr>
              <a:t>Part Four</a:t>
            </a:r>
          </a:p>
        </p:txBody>
      </p:sp>
    </p:spTree>
    <p:extLst>
      <p:ext uri="{BB962C8B-B14F-4D97-AF65-F5344CB8AC3E}">
        <p14:creationId xmlns:p14="http://schemas.microsoft.com/office/powerpoint/2010/main" val="2844046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 calendar&#10;&#10;Description automatically generated">
            <a:extLst>
              <a:ext uri="{FF2B5EF4-FFF2-40B4-BE49-F238E27FC236}">
                <a16:creationId xmlns:a16="http://schemas.microsoft.com/office/drawing/2014/main" id="{261FD9CC-6D35-4949-B08F-BA08CDC63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836934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53B16-0FD3-4692-8031-21D26894C289}"/>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gn="l"/>
            <a:r>
              <a:rPr lang="en-US" sz="4100" b="1">
                <a:latin typeface="+mj-lt"/>
              </a:rPr>
              <a:t>How can I help reduce my students’ biases? </a:t>
            </a:r>
          </a:p>
        </p:txBody>
      </p:sp>
      <p:sp>
        <p:nvSpPr>
          <p:cNvPr id="6" name="Content Placeholder 5">
            <a:extLst>
              <a:ext uri="{FF2B5EF4-FFF2-40B4-BE49-F238E27FC236}">
                <a16:creationId xmlns:a16="http://schemas.microsoft.com/office/drawing/2014/main" id="{6EB196B1-A718-40F5-8967-781019D55954}"/>
              </a:ext>
            </a:extLst>
          </p:cNvPr>
          <p:cNvSpPr>
            <a:spLocks noGrp="1"/>
          </p:cNvSpPr>
          <p:nvPr>
            <p:ph sz="half" idx="1"/>
          </p:nvPr>
        </p:nvSpPr>
        <p:spPr>
          <a:xfrm>
            <a:off x="4965431" y="2438400"/>
            <a:ext cx="6586489" cy="3785419"/>
          </a:xfrm>
        </p:spPr>
        <p:txBody>
          <a:bodyPr vert="horz" lIns="91440" tIns="45720" rIns="91440" bIns="45720" rtlCol="0">
            <a:normAutofit/>
          </a:bodyPr>
          <a:lstStyle/>
          <a:p>
            <a:pPr>
              <a:buFont typeface="Arial" panose="020B0604020202020204" pitchFamily="34" charset="0"/>
              <a:buChar char="•"/>
            </a:pPr>
            <a:endParaRPr lang="en-US" sz="2000" dirty="0">
              <a:latin typeface="+mn-lt"/>
            </a:endParaRPr>
          </a:p>
          <a:p>
            <a:pPr marL="0" indent="0">
              <a:buNone/>
            </a:pPr>
            <a:r>
              <a:rPr lang="en-US" sz="3200" b="1" u="sng" dirty="0">
                <a:latin typeface="+mn-lt"/>
              </a:rPr>
              <a:t>Race-Related Teaching Practices (RRTP)</a:t>
            </a:r>
          </a:p>
          <a:p>
            <a:pPr>
              <a:buFont typeface="Arial" panose="020B0604020202020204" pitchFamily="34" charset="0"/>
              <a:buChar char="•"/>
            </a:pPr>
            <a:r>
              <a:rPr lang="en-US" sz="3200" b="1" dirty="0">
                <a:latin typeface="+mn-lt"/>
              </a:rPr>
              <a:t>Trust</a:t>
            </a:r>
            <a:r>
              <a:rPr lang="en-US" sz="3200" dirty="0">
                <a:latin typeface="+mn-lt"/>
              </a:rPr>
              <a:t> is crucial to </a:t>
            </a:r>
            <a:r>
              <a:rPr lang="en-US" sz="3200" b="1" dirty="0">
                <a:latin typeface="+mn-lt"/>
              </a:rPr>
              <a:t>engaging freely in exploration and learning</a:t>
            </a:r>
            <a:r>
              <a:rPr lang="en-US" sz="3200" dirty="0">
                <a:latin typeface="+mn-lt"/>
              </a:rPr>
              <a:t>. </a:t>
            </a:r>
          </a:p>
          <a:p>
            <a:pPr>
              <a:buFont typeface="Arial" panose="020B0604020202020204" pitchFamily="34" charset="0"/>
              <a:buChar char="•"/>
            </a:pPr>
            <a:r>
              <a:rPr lang="en-US" sz="3200" dirty="0">
                <a:latin typeface="+mn-lt"/>
              </a:rPr>
              <a:t>Begin with books! </a:t>
            </a:r>
            <a:endParaRPr lang="en-US" sz="3200" b="1" dirty="0">
              <a:latin typeface="+mn-l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805" r="4674"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6FD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37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924" b="30073"/>
          <a:stretch/>
        </p:blipFill>
        <p:spPr>
          <a:xfrm>
            <a:off x="-1" y="6"/>
            <a:ext cx="3922776" cy="3937609"/>
          </a:xfrm>
          <a:prstGeom prst="rect">
            <a:avLst/>
          </a:prstGeom>
        </p:spPr>
      </p:pic>
      <p:pic>
        <p:nvPicPr>
          <p:cNvPr id="8" name="Content Placeholder 7"/>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1071" r="22432" b="3"/>
          <a:stretch/>
        </p:blipFill>
        <p:spPr>
          <a:xfrm>
            <a:off x="4131633" y="1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5325" y="4462819"/>
            <a:ext cx="2869683" cy="1608383"/>
          </a:xfrm>
        </p:spPr>
        <p:txBody>
          <a:bodyPr vert="horz" lIns="91440" tIns="45720" rIns="91440" bIns="45720" rtlCol="0" anchor="ctr">
            <a:noAutofit/>
          </a:bodyPr>
          <a:lstStyle/>
          <a:p>
            <a:pPr algn="l"/>
            <a:r>
              <a:rPr lang="en-US" sz="3200" b="1" kern="1200" dirty="0">
                <a:solidFill>
                  <a:schemeClr val="tx1"/>
                </a:solidFill>
                <a:latin typeface="+mj-lt"/>
                <a:ea typeface="+mj-ea"/>
                <a:cs typeface="+mj-cs"/>
              </a:rPr>
              <a:t>Race-Related Teaching Practices (RRTP) in Action</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4126706" y="4593613"/>
            <a:ext cx="3712464" cy="1608383"/>
          </a:xfrm>
        </p:spPr>
        <p:txBody>
          <a:bodyPr vert="horz" lIns="91440" tIns="45720" rIns="91440" bIns="45720" rtlCol="0" anchor="ctr">
            <a:normAutofit/>
          </a:bodyPr>
          <a:lstStyle/>
          <a:p>
            <a:pPr>
              <a:buFont typeface="Arial" panose="020B0604020202020204" pitchFamily="34" charset="0"/>
              <a:buChar char="•"/>
            </a:pPr>
            <a:r>
              <a:rPr lang="en-US" sz="3000" dirty="0">
                <a:latin typeface="+mn-lt"/>
              </a:rPr>
              <a:t>Color-Blind</a:t>
            </a:r>
          </a:p>
          <a:p>
            <a:pPr>
              <a:buFont typeface="Arial" panose="020B0604020202020204" pitchFamily="34" charset="0"/>
              <a:buChar char="•"/>
            </a:pPr>
            <a:r>
              <a:rPr lang="en-US" sz="3000" dirty="0">
                <a:latin typeface="+mn-lt"/>
              </a:rPr>
              <a:t>Color-Aware</a:t>
            </a:r>
          </a:p>
          <a:p>
            <a:pPr>
              <a:buFont typeface="Arial" panose="020B0604020202020204" pitchFamily="34" charset="0"/>
              <a:buChar char="•"/>
            </a:pPr>
            <a:r>
              <a:rPr lang="en-US" sz="3000" dirty="0">
                <a:latin typeface="+mn-lt"/>
              </a:rPr>
              <a:t>Social Justice</a:t>
            </a:r>
          </a:p>
          <a:p>
            <a:pPr marL="0">
              <a:buFont typeface="Arial" panose="020B0604020202020204" pitchFamily="34" charset="0"/>
              <a:buChar char="•"/>
            </a:pPr>
            <a:endParaRPr lang="en-US" sz="1700" dirty="0">
              <a:latin typeface="+mn-lt"/>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003" r="3850" b="-3"/>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1844BF8F-A072-44EB-BBDF-130C36F3C889}"/>
              </a:ext>
            </a:extLst>
          </p:cNvPr>
          <p:cNvSpPr txBox="1"/>
          <p:nvPr/>
        </p:nvSpPr>
        <p:spPr>
          <a:xfrm>
            <a:off x="4890052" y="6309354"/>
            <a:ext cx="7301948" cy="369332"/>
          </a:xfrm>
          <a:prstGeom prst="rect">
            <a:avLst/>
          </a:prstGeom>
          <a:noFill/>
        </p:spPr>
        <p:txBody>
          <a:bodyPr wrap="square" rtlCol="0">
            <a:spAutoFit/>
          </a:bodyPr>
          <a:lstStyle/>
          <a:p>
            <a:r>
              <a:rPr lang="en-US" sz="1800" dirty="0"/>
              <a:t>Photos by </a:t>
            </a:r>
            <a:r>
              <a:rPr lang="en-US" sz="1800" dirty="0">
                <a:hlinkClick r:id="rId6"/>
              </a:rPr>
              <a:t>Jeff </a:t>
            </a:r>
            <a:r>
              <a:rPr lang="en-US" sz="1800" dirty="0" err="1">
                <a:hlinkClick r:id="rId6"/>
              </a:rPr>
              <a:t>Siepman</a:t>
            </a:r>
            <a:r>
              <a:rPr lang="en-US" sz="1800" dirty="0"/>
              <a:t>, </a:t>
            </a:r>
            <a:r>
              <a:rPr lang="en-US" sz="1800" dirty="0">
                <a:hlinkClick r:id="rId7"/>
              </a:rPr>
              <a:t>Josh Calabrese</a:t>
            </a:r>
            <a:r>
              <a:rPr lang="en-US" sz="1800" dirty="0"/>
              <a:t>, and </a:t>
            </a:r>
            <a:r>
              <a:rPr lang="en-US" sz="1800" dirty="0">
                <a:hlinkClick r:id="rId8"/>
              </a:rPr>
              <a:t>Nathan Dumlao</a:t>
            </a:r>
            <a:r>
              <a:rPr lang="en-US" sz="1800" dirty="0"/>
              <a:t> on </a:t>
            </a:r>
            <a:r>
              <a:rPr lang="en-US" sz="1800" dirty="0" err="1">
                <a:hlinkClick r:id="rId9"/>
              </a:rPr>
              <a:t>Unsplash</a:t>
            </a:r>
            <a:r>
              <a:rPr lang="en-US" sz="1800" dirty="0"/>
              <a:t> </a:t>
            </a:r>
          </a:p>
        </p:txBody>
      </p:sp>
    </p:spTree>
    <p:extLst>
      <p:ext uri="{BB962C8B-B14F-4D97-AF65-F5344CB8AC3E}">
        <p14:creationId xmlns:p14="http://schemas.microsoft.com/office/powerpoint/2010/main" val="1763767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05078-6365-4CFD-AF86-980A527C2178}"/>
              </a:ext>
            </a:extLst>
          </p:cNvPr>
          <p:cNvSpPr>
            <a:spLocks noGrp="1"/>
          </p:cNvSpPr>
          <p:nvPr>
            <p:ph type="title"/>
          </p:nvPr>
        </p:nvSpPr>
        <p:spPr>
          <a:xfrm>
            <a:off x="635000" y="640823"/>
            <a:ext cx="3418659" cy="5583148"/>
          </a:xfrm>
        </p:spPr>
        <p:txBody>
          <a:bodyPr vert="horz" lIns="91440" tIns="45720" rIns="91440" bIns="45720" rtlCol="0" anchor="ctr">
            <a:normAutofit/>
          </a:bodyPr>
          <a:lstStyle/>
          <a:p>
            <a:pPr algn="l">
              <a:spcBef>
                <a:spcPct val="0"/>
              </a:spcBef>
            </a:pPr>
            <a:r>
              <a:rPr lang="en-US" sz="5400" kern="1200">
                <a:solidFill>
                  <a:schemeClr val="tx1"/>
                </a:solidFill>
                <a:latin typeface="+mj-lt"/>
                <a:ea typeface="+mj-ea"/>
                <a:cs typeface="+mj-cs"/>
              </a:rPr>
              <a:t>Keep in Mind…..</a:t>
            </a:r>
            <a:endParaRPr lang="en-US" sz="54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 Placeholder 2">
            <a:extLst>
              <a:ext uri="{FF2B5EF4-FFF2-40B4-BE49-F238E27FC236}">
                <a16:creationId xmlns:a16="http://schemas.microsoft.com/office/drawing/2014/main" id="{3CBE51C1-2886-47B5-9718-2C6684CF012B}"/>
              </a:ext>
            </a:extLst>
          </p:cNvPr>
          <p:cNvGraphicFramePr/>
          <p:nvPr>
            <p:extLst>
              <p:ext uri="{D42A27DB-BD31-4B8C-83A1-F6EECF244321}">
                <p14:modId xmlns:p14="http://schemas.microsoft.com/office/powerpoint/2010/main" val="260698253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817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7F73B-4321-46EC-9778-EE15D390D738}"/>
              </a:ext>
            </a:extLst>
          </p:cNvPr>
          <p:cNvSpPr>
            <a:spLocks noGrp="1"/>
          </p:cNvSpPr>
          <p:nvPr>
            <p:ph type="title"/>
          </p:nvPr>
        </p:nvSpPr>
        <p:spPr>
          <a:xfrm>
            <a:off x="160283" y="12918"/>
            <a:ext cx="10515600" cy="1325563"/>
          </a:xfrm>
        </p:spPr>
        <p:txBody>
          <a:bodyPr vert="horz" lIns="91440" tIns="45720" rIns="91440" bIns="45720" rtlCol="0" anchor="ctr">
            <a:normAutofit/>
          </a:bodyPr>
          <a:lstStyle/>
          <a:p>
            <a:r>
              <a:rPr lang="en-US" sz="3200" b="1" dirty="0">
                <a:solidFill>
                  <a:schemeClr val="tx1"/>
                </a:solidFill>
                <a:latin typeface="+mj-lt"/>
              </a:rPr>
              <a:t>Acknowledgments </a:t>
            </a:r>
          </a:p>
        </p:txBody>
      </p:sp>
      <p:graphicFrame>
        <p:nvGraphicFramePr>
          <p:cNvPr id="5" name="Content Placeholder 1">
            <a:extLst>
              <a:ext uri="{FF2B5EF4-FFF2-40B4-BE49-F238E27FC236}">
                <a16:creationId xmlns:a16="http://schemas.microsoft.com/office/drawing/2014/main" id="{BF3BCDB5-E76C-4984-B793-B0BF59732D00}"/>
              </a:ext>
            </a:extLst>
          </p:cNvPr>
          <p:cNvGraphicFramePr>
            <a:graphicFrameLocks noGrp="1"/>
          </p:cNvGraphicFramePr>
          <p:nvPr>
            <p:ph idx="13"/>
          </p:nvPr>
        </p:nvGraphicFramePr>
        <p:xfrm>
          <a:off x="160283" y="1338481"/>
          <a:ext cx="11380076" cy="4181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1240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380E-7565-485A-9076-939591251E90}"/>
              </a:ext>
            </a:extLst>
          </p:cNvPr>
          <p:cNvSpPr>
            <a:spLocks noGrp="1"/>
          </p:cNvSpPr>
          <p:nvPr>
            <p:ph type="title"/>
          </p:nvPr>
        </p:nvSpPr>
        <p:spPr/>
        <p:txBody>
          <a:bodyPr anchor="ctr"/>
          <a:lstStyle/>
          <a:p>
            <a:r>
              <a:rPr lang="en-US" dirty="0"/>
              <a:t>How does your bookshelf measure up?</a:t>
            </a:r>
          </a:p>
        </p:txBody>
      </p:sp>
      <p:pic>
        <p:nvPicPr>
          <p:cNvPr id="5" name="Picture 4" descr="A picture containing person, indoor, sitting, child&#10;&#10;Description automatically generated">
            <a:extLst>
              <a:ext uri="{FF2B5EF4-FFF2-40B4-BE49-F238E27FC236}">
                <a16:creationId xmlns:a16="http://schemas.microsoft.com/office/drawing/2014/main" id="{B7BEBA3E-4DE3-480A-82AD-D17FED2AE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75" y="1413237"/>
            <a:ext cx="5181600" cy="5444763"/>
          </a:xfrm>
          <a:prstGeom prst="rect">
            <a:avLst/>
          </a:prstGeom>
        </p:spPr>
      </p:pic>
      <p:graphicFrame>
        <p:nvGraphicFramePr>
          <p:cNvPr id="7" name="Text Placeholder 3">
            <a:extLst>
              <a:ext uri="{FF2B5EF4-FFF2-40B4-BE49-F238E27FC236}">
                <a16:creationId xmlns:a16="http://schemas.microsoft.com/office/drawing/2014/main" id="{A01E037B-C1A2-4743-B7D9-C82BBD0B7AB0}"/>
              </a:ext>
            </a:extLst>
          </p:cNvPr>
          <p:cNvGraphicFramePr/>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D77D24D4-07DE-4833-B5C1-9DE3AEBC5451}"/>
              </a:ext>
            </a:extLst>
          </p:cNvPr>
          <p:cNvPicPr>
            <a:picLocks noChangeAspect="1"/>
          </p:cNvPicPr>
          <p:nvPr/>
        </p:nvPicPr>
        <p:blipFill>
          <a:blip r:embed="rId9"/>
          <a:stretch>
            <a:fillRect/>
          </a:stretch>
        </p:blipFill>
        <p:spPr>
          <a:xfrm>
            <a:off x="6451226" y="6351988"/>
            <a:ext cx="2139881" cy="506012"/>
          </a:xfrm>
          <a:prstGeom prst="rect">
            <a:avLst/>
          </a:prstGeom>
        </p:spPr>
      </p:pic>
    </p:spTree>
    <p:extLst>
      <p:ext uri="{BB962C8B-B14F-4D97-AF65-F5344CB8AC3E}">
        <p14:creationId xmlns:p14="http://schemas.microsoft.com/office/powerpoint/2010/main" val="2997940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61B6-5771-4462-B363-8EED5759E17E}"/>
              </a:ext>
            </a:extLst>
          </p:cNvPr>
          <p:cNvSpPr>
            <a:spLocks noGrp="1"/>
          </p:cNvSpPr>
          <p:nvPr>
            <p:ph type="title"/>
          </p:nvPr>
        </p:nvSpPr>
        <p:spPr>
          <a:xfrm>
            <a:off x="150358" y="267206"/>
            <a:ext cx="6217007" cy="1600200"/>
          </a:xfrm>
        </p:spPr>
        <p:txBody>
          <a:bodyPr vert="horz" lIns="91440" tIns="45720" rIns="91440" bIns="45720" rtlCol="0" anchor="ctr">
            <a:normAutofit/>
          </a:bodyPr>
          <a:lstStyle/>
          <a:p>
            <a:pPr>
              <a:spcBef>
                <a:spcPct val="0"/>
              </a:spcBef>
            </a:pPr>
            <a:r>
              <a:rPr lang="en-US" sz="4000" b="1" kern="1200" dirty="0">
                <a:solidFill>
                  <a:srgbClr val="000000"/>
                </a:solidFill>
                <a:latin typeface="+mj-lt"/>
                <a:ea typeface="+mj-ea"/>
                <a:cs typeface="+mj-cs"/>
              </a:rPr>
              <a:t>How does your bookshelf measure up?</a:t>
            </a:r>
          </a:p>
        </p:txBody>
      </p:sp>
      <p:pic>
        <p:nvPicPr>
          <p:cNvPr id="13" name="Picture 12">
            <a:extLst>
              <a:ext uri="{FF2B5EF4-FFF2-40B4-BE49-F238E27FC236}">
                <a16:creationId xmlns:a16="http://schemas.microsoft.com/office/drawing/2014/main" id="{758B93F5-B4A6-4C4C-AD99-0CA18AF0B510}"/>
              </a:ext>
            </a:extLst>
          </p:cNvPr>
          <p:cNvPicPr>
            <a:picLocks noChangeAspect="1"/>
          </p:cNvPicPr>
          <p:nvPr/>
        </p:nvPicPr>
        <p:blipFill>
          <a:blip r:embed="rId3"/>
          <a:stretch>
            <a:fillRect/>
          </a:stretch>
        </p:blipFill>
        <p:spPr>
          <a:xfrm>
            <a:off x="8898058" y="6256811"/>
            <a:ext cx="2754249" cy="651289"/>
          </a:xfrm>
          <a:prstGeom prst="rect">
            <a:avLst/>
          </a:prstGeom>
        </p:spPr>
      </p:pic>
      <p:pic>
        <p:nvPicPr>
          <p:cNvPr id="5" name="Picture 4" descr="A picture containing indoor, person, table, child&#10;&#10;Description automatically generated">
            <a:extLst>
              <a:ext uri="{FF2B5EF4-FFF2-40B4-BE49-F238E27FC236}">
                <a16:creationId xmlns:a16="http://schemas.microsoft.com/office/drawing/2014/main" id="{4DB60F59-1298-4F40-AF38-86095365E0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08" r="5165" b="3"/>
          <a:stretch/>
        </p:blipFill>
        <p:spPr>
          <a:xfrm>
            <a:off x="6641861" y="267206"/>
            <a:ext cx="5399781" cy="5747760"/>
          </a:xfrm>
          <a:prstGeom prst="rect">
            <a:avLst/>
          </a:prstGeom>
        </p:spPr>
      </p:pic>
      <p:graphicFrame>
        <p:nvGraphicFramePr>
          <p:cNvPr id="15" name="Text Placeholder 3">
            <a:extLst>
              <a:ext uri="{FF2B5EF4-FFF2-40B4-BE49-F238E27FC236}">
                <a16:creationId xmlns:a16="http://schemas.microsoft.com/office/drawing/2014/main" id="{A28EE30A-612C-495E-B7C8-17120FBCDFBD}"/>
              </a:ext>
            </a:extLst>
          </p:cNvPr>
          <p:cNvGraphicFramePr/>
          <p:nvPr>
            <p:extLst>
              <p:ext uri="{D42A27DB-BD31-4B8C-83A1-F6EECF244321}">
                <p14:modId xmlns:p14="http://schemas.microsoft.com/office/powerpoint/2010/main" val="1206796685"/>
              </p:ext>
            </p:extLst>
          </p:nvPr>
        </p:nvGraphicFramePr>
        <p:xfrm>
          <a:off x="300250" y="1719618"/>
          <a:ext cx="6217007" cy="50223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22075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7631" y="3813725"/>
            <a:ext cx="10696737" cy="993838"/>
          </a:xfrm>
        </p:spPr>
        <p:txBody>
          <a:bodyPr/>
          <a:lstStyle/>
          <a:p>
            <a:pPr algn="ctr"/>
            <a:r>
              <a:rPr lang="en-US" sz="4800" dirty="0">
                <a:solidFill>
                  <a:schemeClr val="accent4"/>
                </a:solidFill>
              </a:rPr>
              <a:t>What Can My Child Care Program Do?</a:t>
            </a:r>
          </a:p>
        </p:txBody>
      </p:sp>
      <p:sp>
        <p:nvSpPr>
          <p:cNvPr id="2" name="TextBox 1">
            <a:extLst>
              <a:ext uri="{FF2B5EF4-FFF2-40B4-BE49-F238E27FC236}">
                <a16:creationId xmlns:a16="http://schemas.microsoft.com/office/drawing/2014/main" id="{C5221676-4E20-4085-84C3-FA91410AEB8A}"/>
              </a:ext>
            </a:extLst>
          </p:cNvPr>
          <p:cNvSpPr txBox="1"/>
          <p:nvPr/>
        </p:nvSpPr>
        <p:spPr>
          <a:xfrm>
            <a:off x="3672840" y="3044284"/>
            <a:ext cx="48463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A19B"/>
                </a:solidFill>
                <a:effectLst/>
                <a:uLnTx/>
                <a:uFillTx/>
                <a:latin typeface="Calibri" panose="020F0502020204030204"/>
                <a:ea typeface="+mn-ea"/>
                <a:cs typeface="+mn-cs"/>
              </a:rPr>
              <a:t>Part Five</a:t>
            </a:r>
          </a:p>
        </p:txBody>
      </p:sp>
    </p:spTree>
    <p:extLst>
      <p:ext uri="{BB962C8B-B14F-4D97-AF65-F5344CB8AC3E}">
        <p14:creationId xmlns:p14="http://schemas.microsoft.com/office/powerpoint/2010/main" val="3556728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22514" y="723898"/>
            <a:ext cx="6316275" cy="1495425"/>
          </a:xfrm>
        </p:spPr>
        <p:txBody>
          <a:bodyPr vert="horz" lIns="91440" tIns="45720" rIns="91440" bIns="45720" rtlCol="0" anchor="ctr">
            <a:normAutofit/>
          </a:bodyPr>
          <a:lstStyle/>
          <a:p>
            <a:pPr algn="l">
              <a:spcBef>
                <a:spcPct val="0"/>
              </a:spcBef>
            </a:pPr>
            <a:r>
              <a:rPr lang="en-US" sz="4000" kern="1200" dirty="0">
                <a:solidFill>
                  <a:schemeClr val="tx1"/>
                </a:solidFill>
                <a:latin typeface="+mj-lt"/>
                <a:ea typeface="+mj-ea"/>
                <a:cs typeface="+mj-cs"/>
              </a:rPr>
              <a:t>What can my program do? </a:t>
            </a:r>
          </a:p>
        </p:txBody>
      </p:sp>
      <p:sp>
        <p:nvSpPr>
          <p:cNvPr id="2" name="Content Placeholder 1"/>
          <p:cNvSpPr>
            <a:spLocks noGrp="1"/>
          </p:cNvSpPr>
          <p:nvPr>
            <p:ph type="body" idx="1"/>
          </p:nvPr>
        </p:nvSpPr>
        <p:spPr>
          <a:xfrm>
            <a:off x="212651" y="2405066"/>
            <a:ext cx="6626139" cy="4038263"/>
          </a:xfrm>
        </p:spPr>
        <p:txBody>
          <a:bodyPr vert="horz" lIns="91440" tIns="45720" rIns="91440" bIns="45720" rtlCol="0">
            <a:normAutofit lnSpcReduction="10000"/>
          </a:bodyPr>
          <a:lstStyle/>
          <a:p>
            <a:pPr indent="-228600">
              <a:buFont typeface="Arial" panose="020B0604020202020204" pitchFamily="34" charset="0"/>
              <a:buChar char="•"/>
            </a:pPr>
            <a:r>
              <a:rPr lang="en-US" kern="1200" dirty="0">
                <a:solidFill>
                  <a:schemeClr val="tx1"/>
                </a:solidFill>
                <a:latin typeface="+mn-lt"/>
                <a:ea typeface="+mn-ea"/>
                <a:cs typeface="+mn-cs"/>
              </a:rPr>
              <a:t>Training</a:t>
            </a:r>
          </a:p>
          <a:p>
            <a:pPr indent="-228600">
              <a:buFont typeface="Arial" panose="020B0604020202020204" pitchFamily="34" charset="0"/>
              <a:buChar char="•"/>
            </a:pPr>
            <a:r>
              <a:rPr lang="en-US" kern="1200" dirty="0">
                <a:solidFill>
                  <a:schemeClr val="tx1"/>
                </a:solidFill>
                <a:latin typeface="+mn-lt"/>
                <a:ea typeface="+mn-ea"/>
                <a:cs typeface="+mn-cs"/>
              </a:rPr>
              <a:t>Get to know your families! </a:t>
            </a:r>
          </a:p>
          <a:p>
            <a:pPr indent="-228600">
              <a:buFont typeface="Arial" panose="020B0604020202020204" pitchFamily="34" charset="0"/>
              <a:buChar char="•"/>
            </a:pPr>
            <a:r>
              <a:rPr lang="en-US" kern="1200" dirty="0">
                <a:solidFill>
                  <a:schemeClr val="tx1"/>
                </a:solidFill>
                <a:latin typeface="+mn-lt"/>
                <a:ea typeface="+mn-ea"/>
                <a:cs typeface="+mn-cs"/>
              </a:rPr>
              <a:t>Develop and implement curriculum that is </a:t>
            </a:r>
            <a:r>
              <a:rPr lang="en-US" b="1" kern="1200" dirty="0">
                <a:solidFill>
                  <a:schemeClr val="tx1"/>
                </a:solidFill>
                <a:latin typeface="+mn-lt"/>
                <a:ea typeface="+mn-ea"/>
                <a:cs typeface="+mn-cs"/>
              </a:rPr>
              <a:t>relevant</a:t>
            </a:r>
            <a:r>
              <a:rPr lang="en-US" kern="1200" dirty="0">
                <a:solidFill>
                  <a:schemeClr val="tx1"/>
                </a:solidFill>
                <a:latin typeface="+mn-lt"/>
                <a:ea typeface="+mn-ea"/>
                <a:cs typeface="+mn-cs"/>
              </a:rPr>
              <a:t>, </a:t>
            </a:r>
            <a:r>
              <a:rPr lang="en-US" b="1" kern="1200" dirty="0">
                <a:solidFill>
                  <a:schemeClr val="tx1"/>
                </a:solidFill>
                <a:latin typeface="+mn-lt"/>
                <a:ea typeface="+mn-ea"/>
                <a:cs typeface="+mn-cs"/>
              </a:rPr>
              <a:t>affirming</a:t>
            </a:r>
            <a:r>
              <a:rPr lang="en-US" kern="1200" dirty="0">
                <a:solidFill>
                  <a:schemeClr val="tx1"/>
                </a:solidFill>
                <a:latin typeface="+mn-lt"/>
                <a:ea typeface="+mn-ea"/>
                <a:cs typeface="+mn-cs"/>
              </a:rPr>
              <a:t>, and </a:t>
            </a:r>
            <a:r>
              <a:rPr lang="en-US" b="1" kern="1200" dirty="0">
                <a:solidFill>
                  <a:schemeClr val="tx1"/>
                </a:solidFill>
                <a:latin typeface="+mn-lt"/>
                <a:ea typeface="+mn-ea"/>
                <a:cs typeface="+mn-cs"/>
              </a:rPr>
              <a:t>inclusive</a:t>
            </a:r>
            <a:r>
              <a:rPr lang="en-US" kern="1200" dirty="0">
                <a:solidFill>
                  <a:schemeClr val="tx1"/>
                </a:solidFill>
                <a:latin typeface="+mn-lt"/>
                <a:ea typeface="+mn-ea"/>
                <a:cs typeface="+mn-cs"/>
              </a:rPr>
              <a:t>. </a:t>
            </a:r>
          </a:p>
          <a:p>
            <a:pPr indent="-228600">
              <a:buFont typeface="Arial" panose="020B0604020202020204" pitchFamily="34" charset="0"/>
              <a:buChar char="•"/>
            </a:pPr>
            <a:r>
              <a:rPr lang="en-US" kern="1200" dirty="0">
                <a:solidFill>
                  <a:schemeClr val="tx1"/>
                </a:solidFill>
                <a:latin typeface="+mn-lt"/>
                <a:ea typeface="+mn-ea"/>
                <a:cs typeface="+mn-cs"/>
              </a:rPr>
              <a:t>Provide additional support when needed</a:t>
            </a:r>
          </a:p>
          <a:p>
            <a:pPr indent="-228600">
              <a:buFont typeface="Arial" panose="020B0604020202020204" pitchFamily="34" charset="0"/>
              <a:buChar char="•"/>
            </a:pPr>
            <a:r>
              <a:rPr lang="en-US" kern="1200" dirty="0">
                <a:solidFill>
                  <a:schemeClr val="tx1"/>
                </a:solidFill>
                <a:latin typeface="+mn-lt"/>
                <a:ea typeface="+mn-ea"/>
                <a:cs typeface="+mn-cs"/>
              </a:rPr>
              <a:t>Stress reduction and Self-care</a:t>
            </a:r>
          </a:p>
          <a:p>
            <a:pPr indent="-228600">
              <a:buFont typeface="Arial" panose="020B0604020202020204" pitchFamily="34" charset="0"/>
              <a:buChar char="•"/>
            </a:pPr>
            <a:r>
              <a:rPr lang="en-US" kern="1200" dirty="0">
                <a:solidFill>
                  <a:schemeClr val="tx1"/>
                </a:solidFill>
                <a:latin typeface="+mn-lt"/>
                <a:ea typeface="+mn-ea"/>
                <a:cs typeface="+mn-cs"/>
              </a:rPr>
              <a:t>Staff considerations</a:t>
            </a:r>
          </a:p>
          <a:p>
            <a:pPr indent="-228600">
              <a:buFont typeface="Arial" panose="020B0604020202020204" pitchFamily="34" charset="0"/>
              <a:buChar char="•"/>
            </a:pPr>
            <a:endParaRPr lang="en-US" sz="2000" kern="1200" dirty="0">
              <a:solidFill>
                <a:schemeClr val="tx1"/>
              </a:solidFill>
              <a:latin typeface="+mn-lt"/>
              <a:ea typeface="+mn-ea"/>
              <a:cs typeface="+mn-cs"/>
            </a:endParaRPr>
          </a:p>
        </p:txBody>
      </p:sp>
      <p:pic>
        <p:nvPicPr>
          <p:cNvPr id="12" name="Content Placeholder 5" descr="A group of people posing for a photo&#10;&#10;Description automatically generated">
            <a:extLst>
              <a:ext uri="{FF2B5EF4-FFF2-40B4-BE49-F238E27FC236}">
                <a16:creationId xmlns:a16="http://schemas.microsoft.com/office/drawing/2014/main" id="{817D1E28-0B37-4170-A1CE-FF5DA73AAF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309" r="1" b="1"/>
          <a:stretch/>
        </p:blipFill>
        <p:spPr>
          <a:xfrm>
            <a:off x="7199440" y="10"/>
            <a:ext cx="4992560" cy="6857990"/>
          </a:xfrm>
          <a:prstGeom prst="rect">
            <a:avLst/>
          </a:prstGeom>
          <a:noFill/>
          <a:effectLst/>
        </p:spPr>
      </p:pic>
      <p:pic>
        <p:nvPicPr>
          <p:cNvPr id="14" name="Picture 13">
            <a:extLst>
              <a:ext uri="{FF2B5EF4-FFF2-40B4-BE49-F238E27FC236}">
                <a16:creationId xmlns:a16="http://schemas.microsoft.com/office/drawing/2014/main" id="{896DCCC0-75D0-4058-9EBE-3E2AEBC52F66}"/>
              </a:ext>
            </a:extLst>
          </p:cNvPr>
          <p:cNvPicPr>
            <a:picLocks noChangeAspect="1"/>
          </p:cNvPicPr>
          <p:nvPr/>
        </p:nvPicPr>
        <p:blipFill>
          <a:blip r:embed="rId4"/>
          <a:stretch>
            <a:fillRect/>
          </a:stretch>
        </p:blipFill>
        <p:spPr>
          <a:xfrm>
            <a:off x="4879233" y="6144653"/>
            <a:ext cx="2139881" cy="506012"/>
          </a:xfrm>
          <a:prstGeom prst="rect">
            <a:avLst/>
          </a:prstGeom>
        </p:spPr>
      </p:pic>
    </p:spTree>
    <p:extLst>
      <p:ext uri="{BB962C8B-B14F-4D97-AF65-F5344CB8AC3E}">
        <p14:creationId xmlns:p14="http://schemas.microsoft.com/office/powerpoint/2010/main" val="53058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child, child, indoor&#10;&#10;Description automatically generated">
            <a:extLst>
              <a:ext uri="{FF2B5EF4-FFF2-40B4-BE49-F238E27FC236}">
                <a16:creationId xmlns:a16="http://schemas.microsoft.com/office/drawing/2014/main" id="{07EFB6D7-9C37-4703-A796-6EE5BCFE15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 r="6761"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7" name="Freeform: Shape 2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58049" y="1018322"/>
            <a:ext cx="4313432" cy="971296"/>
          </a:xfrm>
        </p:spPr>
        <p:txBody>
          <a:bodyPr vert="horz" lIns="91440" tIns="45720" rIns="91440" bIns="45720" rtlCol="0" anchor="b">
            <a:noAutofit/>
          </a:bodyPr>
          <a:lstStyle/>
          <a:p>
            <a:pPr algn="l">
              <a:spcBef>
                <a:spcPct val="0"/>
              </a:spcBef>
            </a:pPr>
            <a:r>
              <a:rPr lang="en-US" sz="3600" b="1" kern="1200" dirty="0">
                <a:solidFill>
                  <a:schemeClr val="tx1"/>
                </a:solidFill>
                <a:latin typeface="+mj-lt"/>
                <a:ea typeface="+mj-ea"/>
                <a:cs typeface="+mj-cs"/>
              </a:rPr>
              <a:t>What can my program do? </a:t>
            </a:r>
          </a:p>
        </p:txBody>
      </p:sp>
      <p:sp>
        <p:nvSpPr>
          <p:cNvPr id="31" name="Rectangle 3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Content Placeholder 1"/>
          <p:cNvSpPr>
            <a:spLocks noGrp="1"/>
          </p:cNvSpPr>
          <p:nvPr>
            <p:ph type="body" idx="1"/>
          </p:nvPr>
        </p:nvSpPr>
        <p:spPr>
          <a:xfrm>
            <a:off x="58049" y="1879020"/>
            <a:ext cx="4100052" cy="4300293"/>
          </a:xfrm>
        </p:spPr>
        <p:txBody>
          <a:bodyPr vert="horz" lIns="91440" tIns="45720" rIns="91440" bIns="45720" rtlCol="0" anchor="t">
            <a:normAutofit/>
          </a:bodyPr>
          <a:lstStyle/>
          <a:p>
            <a:pPr indent="-228600">
              <a:buFont typeface="Arial" panose="020B0604020202020204" pitchFamily="34" charset="0"/>
              <a:buChar char="•"/>
            </a:pPr>
            <a:r>
              <a:rPr lang="en-US" sz="3600" kern="1200" dirty="0">
                <a:solidFill>
                  <a:schemeClr val="tx1"/>
                </a:solidFill>
                <a:latin typeface="+mn-lt"/>
                <a:ea typeface="+mn-ea"/>
                <a:cs typeface="+mn-cs"/>
              </a:rPr>
              <a:t>Take a look at your </a:t>
            </a:r>
            <a:r>
              <a:rPr lang="en-US" sz="3600" b="1" kern="1200" dirty="0">
                <a:solidFill>
                  <a:schemeClr val="tx1"/>
                </a:solidFill>
                <a:latin typeface="+mn-lt"/>
                <a:ea typeface="+mn-ea"/>
                <a:cs typeface="+mn-cs"/>
              </a:rPr>
              <a:t>behavior policies.</a:t>
            </a:r>
          </a:p>
          <a:p>
            <a:pPr indent="-228600">
              <a:buFont typeface="Arial" panose="020B0604020202020204" pitchFamily="34" charset="0"/>
              <a:buChar char="•"/>
            </a:pPr>
            <a:r>
              <a:rPr lang="en-US" sz="3600" kern="1200" dirty="0">
                <a:solidFill>
                  <a:schemeClr val="tx1"/>
                </a:solidFill>
                <a:latin typeface="+mn-lt"/>
                <a:ea typeface="+mn-ea"/>
                <a:cs typeface="+mn-cs"/>
              </a:rPr>
              <a:t>How do you </a:t>
            </a:r>
            <a:r>
              <a:rPr lang="en-US" sz="3600" b="1" kern="1200" dirty="0">
                <a:solidFill>
                  <a:schemeClr val="tx1"/>
                </a:solidFill>
                <a:latin typeface="+mn-lt"/>
                <a:ea typeface="+mn-ea"/>
                <a:cs typeface="+mn-cs"/>
              </a:rPr>
              <a:t>respond to sensitive topics </a:t>
            </a:r>
            <a:r>
              <a:rPr lang="en-US" sz="3600" kern="1200" dirty="0">
                <a:solidFill>
                  <a:schemeClr val="tx1"/>
                </a:solidFill>
                <a:latin typeface="+mn-lt"/>
                <a:ea typeface="+mn-ea"/>
                <a:cs typeface="+mn-cs"/>
              </a:rPr>
              <a:t>raised by children?</a:t>
            </a:r>
          </a:p>
        </p:txBody>
      </p:sp>
      <p:pic>
        <p:nvPicPr>
          <p:cNvPr id="15" name="Picture 14">
            <a:extLst>
              <a:ext uri="{FF2B5EF4-FFF2-40B4-BE49-F238E27FC236}">
                <a16:creationId xmlns:a16="http://schemas.microsoft.com/office/drawing/2014/main" id="{5E6F9848-4D13-4EC5-8275-4189784B680E}"/>
              </a:ext>
            </a:extLst>
          </p:cNvPr>
          <p:cNvPicPr>
            <a:picLocks noChangeAspect="1"/>
          </p:cNvPicPr>
          <p:nvPr/>
        </p:nvPicPr>
        <p:blipFill>
          <a:blip r:embed="rId4"/>
          <a:stretch>
            <a:fillRect/>
          </a:stretch>
        </p:blipFill>
        <p:spPr>
          <a:xfrm>
            <a:off x="1245851" y="6196540"/>
            <a:ext cx="2139881" cy="506012"/>
          </a:xfrm>
          <a:prstGeom prst="rect">
            <a:avLst/>
          </a:prstGeom>
        </p:spPr>
      </p:pic>
    </p:spTree>
    <p:extLst>
      <p:ext uri="{BB962C8B-B14F-4D97-AF65-F5344CB8AC3E}">
        <p14:creationId xmlns:p14="http://schemas.microsoft.com/office/powerpoint/2010/main" val="2665118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8654" y="237295"/>
            <a:ext cx="11490169" cy="621688"/>
          </a:xfrm>
          <a:prstGeom prst="rect">
            <a:avLst/>
          </a:prstGeom>
        </p:spPr>
        <p:txBody>
          <a:bodyPr/>
          <a:lstStyle/>
          <a:p>
            <a:r>
              <a:rPr lang="en-US" sz="4000" b="1" dirty="0">
                <a:solidFill>
                  <a:schemeClr val="accent4"/>
                </a:solidFill>
              </a:rPr>
              <a:t>What does equity look like in your program?</a:t>
            </a:r>
          </a:p>
        </p:txBody>
      </p:sp>
      <p:pic>
        <p:nvPicPr>
          <p:cNvPr id="4" name="Content Placeholder 3"/>
          <p:cNvPicPr>
            <a:picLocks noGrp="1" noChangeAspect="1"/>
          </p:cNvPicPr>
          <p:nvPr>
            <p:ph idx="4294967295"/>
          </p:nvPr>
        </p:nvPicPr>
        <p:blipFill>
          <a:blip r:embed="rId3"/>
          <a:stretch>
            <a:fillRect/>
          </a:stretch>
        </p:blipFill>
        <p:spPr>
          <a:xfrm>
            <a:off x="514806" y="858983"/>
            <a:ext cx="10563726" cy="5458657"/>
          </a:xfrm>
          <a:prstGeom prst="rect">
            <a:avLst/>
          </a:prstGeom>
        </p:spPr>
      </p:pic>
      <p:sp>
        <p:nvSpPr>
          <p:cNvPr id="3" name="TextBox 2">
            <a:extLst>
              <a:ext uri="{FF2B5EF4-FFF2-40B4-BE49-F238E27FC236}">
                <a16:creationId xmlns:a16="http://schemas.microsoft.com/office/drawing/2014/main" id="{C15F45EE-37DD-447C-B810-5A68762CB8C0}"/>
              </a:ext>
            </a:extLst>
          </p:cNvPr>
          <p:cNvSpPr txBox="1"/>
          <p:nvPr/>
        </p:nvSpPr>
        <p:spPr>
          <a:xfrm>
            <a:off x="1731817" y="6334780"/>
            <a:ext cx="77585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6666"/>
                </a:solidFill>
                <a:effectLst/>
                <a:uLnTx/>
                <a:uFillTx/>
                <a:latin typeface="Roboto" panose="02000000000000000000" pitchFamily="2" charset="0"/>
                <a:ea typeface="+mn-ea"/>
                <a:cs typeface="+mn-cs"/>
              </a:rPr>
              <a:t>Image from Advancing Equity and Inclusion: A Guide for Municipalities. </a:t>
            </a:r>
            <a:r>
              <a:rPr kumimoji="0" lang="en-US" sz="1400" b="1" i="0" u="none" strike="noStrike" kern="1200" cap="none" spc="0" normalizeH="0" baseline="0" noProof="0" dirty="0">
                <a:ln>
                  <a:noFill/>
                </a:ln>
                <a:solidFill>
                  <a:srgbClr val="666666"/>
                </a:solidFill>
                <a:effectLst/>
                <a:uLnTx/>
                <a:uFillTx/>
                <a:latin typeface="Roboto" panose="02000000000000000000" pitchFamily="2" charset="0"/>
                <a:ea typeface="+mn-ea"/>
                <a:cs typeface="+mn-cs"/>
                <a:hlinkClick r:id="rId4"/>
              </a:rPr>
              <a:t>https://www.cawi-ivtf.org/sites/default/files/publications/advancing-equity-inclusion-web_0.pdf</a:t>
            </a:r>
            <a:endParaRPr kumimoji="0" lang="en-US" sz="1400" b="1" i="0" u="none" strike="noStrike" kern="1200" cap="none" spc="0" normalizeH="0" baseline="0" noProof="0" dirty="0">
              <a:ln>
                <a:noFill/>
              </a:ln>
              <a:solidFill>
                <a:srgbClr val="666666"/>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914723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2B3EE6-DFBC-4F17-BCC4-708D46BF3F49}"/>
              </a:ext>
            </a:extLst>
          </p:cNvPr>
          <p:cNvPicPr>
            <a:picLocks noChangeAspect="1"/>
          </p:cNvPicPr>
          <p:nvPr/>
        </p:nvPicPr>
        <p:blipFill>
          <a:blip r:embed="rId3"/>
          <a:stretch>
            <a:fillRect/>
          </a:stretch>
        </p:blipFill>
        <p:spPr>
          <a:xfrm>
            <a:off x="3031470" y="0"/>
            <a:ext cx="6129059" cy="6858000"/>
          </a:xfrm>
          <a:prstGeom prst="rect">
            <a:avLst/>
          </a:prstGeom>
        </p:spPr>
      </p:pic>
      <p:sp>
        <p:nvSpPr>
          <p:cNvPr id="5" name="TextBox 4">
            <a:extLst>
              <a:ext uri="{FF2B5EF4-FFF2-40B4-BE49-F238E27FC236}">
                <a16:creationId xmlns:a16="http://schemas.microsoft.com/office/drawing/2014/main" id="{BF134B56-54A2-4FE5-9945-266662141DEC}"/>
              </a:ext>
            </a:extLst>
          </p:cNvPr>
          <p:cNvSpPr txBox="1"/>
          <p:nvPr/>
        </p:nvSpPr>
        <p:spPr>
          <a:xfrm>
            <a:off x="138546" y="5688449"/>
            <a:ext cx="3131127" cy="830997"/>
          </a:xfrm>
          <a:prstGeom prst="rect">
            <a:avLst/>
          </a:prstGeom>
          <a:noFill/>
        </p:spPr>
        <p:txBody>
          <a:bodyPr wrap="square" rtlCol="0">
            <a:spAutoFit/>
          </a:bodyPr>
          <a:lstStyle/>
          <a:p>
            <a:r>
              <a:rPr lang="en-US" sz="1200" dirty="0"/>
              <a:t>Anti-Bias Education ChildCareExchange.com </a:t>
            </a:r>
          </a:p>
          <a:p>
            <a:r>
              <a:rPr lang="en-US" sz="1200" dirty="0">
                <a:hlinkClick r:id="rId4"/>
              </a:rPr>
              <a:t>https://www.antibiasleadersece.com/wpcontent/uploads/2017/03/PledgeEnglish.pdf</a:t>
            </a:r>
            <a:endParaRPr lang="en-US" sz="1200" dirty="0"/>
          </a:p>
        </p:txBody>
      </p:sp>
    </p:spTree>
    <p:extLst>
      <p:ext uri="{BB962C8B-B14F-4D97-AF65-F5344CB8AC3E}">
        <p14:creationId xmlns:p14="http://schemas.microsoft.com/office/powerpoint/2010/main" val="3097001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6623" y="3813725"/>
            <a:ext cx="10298754" cy="993838"/>
          </a:xfrm>
        </p:spPr>
        <p:txBody>
          <a:bodyPr/>
          <a:lstStyle/>
          <a:p>
            <a:pPr algn="ctr"/>
            <a:r>
              <a:rPr lang="en-US" sz="4800" dirty="0">
                <a:solidFill>
                  <a:schemeClr val="accent4"/>
                </a:solidFill>
              </a:rPr>
              <a:t>Resources &amp; Reflections</a:t>
            </a:r>
          </a:p>
        </p:txBody>
      </p:sp>
      <p:sp>
        <p:nvSpPr>
          <p:cNvPr id="2" name="TextBox 1">
            <a:extLst>
              <a:ext uri="{FF2B5EF4-FFF2-40B4-BE49-F238E27FC236}">
                <a16:creationId xmlns:a16="http://schemas.microsoft.com/office/drawing/2014/main" id="{C5221676-4E20-4085-84C3-FA91410AEB8A}"/>
              </a:ext>
            </a:extLst>
          </p:cNvPr>
          <p:cNvSpPr txBox="1"/>
          <p:nvPr/>
        </p:nvSpPr>
        <p:spPr>
          <a:xfrm>
            <a:off x="3672840" y="3044284"/>
            <a:ext cx="48463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A19B"/>
                </a:solidFill>
                <a:effectLst/>
                <a:uLnTx/>
                <a:uFillTx/>
                <a:latin typeface="Calibri" panose="020F0502020204030204"/>
                <a:ea typeface="+mn-ea"/>
                <a:cs typeface="+mn-cs"/>
              </a:rPr>
              <a:t>Part Six</a:t>
            </a:r>
          </a:p>
        </p:txBody>
      </p:sp>
    </p:spTree>
    <p:extLst>
      <p:ext uri="{BB962C8B-B14F-4D97-AF65-F5344CB8AC3E}">
        <p14:creationId xmlns:p14="http://schemas.microsoft.com/office/powerpoint/2010/main" val="2288005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sitting on a bench with a stuffed animal&#10;&#10;Description automatically generated with low confidence">
            <a:extLst>
              <a:ext uri="{FF2B5EF4-FFF2-40B4-BE49-F238E27FC236}">
                <a16:creationId xmlns:a16="http://schemas.microsoft.com/office/drawing/2014/main" id="{01618F64-1287-4E6D-B2C7-889CAC53B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05" y="439907"/>
            <a:ext cx="10505660" cy="5092961"/>
          </a:xfrm>
          <a:prstGeom prst="rect">
            <a:avLst/>
          </a:prstGeom>
        </p:spPr>
      </p:pic>
      <p:sp>
        <p:nvSpPr>
          <p:cNvPr id="3" name="Content Placeholder 2">
            <a:extLst>
              <a:ext uri="{FF2B5EF4-FFF2-40B4-BE49-F238E27FC236}">
                <a16:creationId xmlns:a16="http://schemas.microsoft.com/office/drawing/2014/main" id="{4D529E45-4E4F-424D-9BD5-7D3C2B7254D1}"/>
              </a:ext>
            </a:extLst>
          </p:cNvPr>
          <p:cNvSpPr>
            <a:spLocks noGrp="1"/>
          </p:cNvSpPr>
          <p:nvPr>
            <p:ph sz="half" idx="1"/>
          </p:nvPr>
        </p:nvSpPr>
        <p:spPr>
          <a:xfrm>
            <a:off x="2312504" y="6383426"/>
            <a:ext cx="7566992" cy="509379"/>
          </a:xfrm>
        </p:spPr>
        <p:txBody>
          <a:bodyPr anchor="ctr">
            <a:normAutofit/>
          </a:bodyPr>
          <a:lstStyle/>
          <a:p>
            <a:pPr marL="0" indent="0">
              <a:buNone/>
            </a:pPr>
            <a:r>
              <a:rPr lang="en-US" sz="2000" b="1" dirty="0">
                <a:solidFill>
                  <a:schemeClr val="accent4"/>
                </a:solidFill>
                <a:hlinkClick r:id="rId4">
                  <a:extLst>
                    <a:ext uri="{A12FA001-AC4F-418D-AE19-62706E023703}">
                      <ahyp:hlinkClr xmlns:ahyp="http://schemas.microsoft.com/office/drawing/2018/hyperlinkcolor" val="tx"/>
                    </a:ext>
                  </a:extLst>
                </a:hlinkClick>
              </a:rPr>
              <a:t>https://www.sesameworkshop.org/what-we-do/racial-justice</a:t>
            </a:r>
            <a:endParaRPr lang="en-US" sz="2000" dirty="0"/>
          </a:p>
        </p:txBody>
      </p:sp>
      <p:sp>
        <p:nvSpPr>
          <p:cNvPr id="2" name="Title 1">
            <a:extLst>
              <a:ext uri="{FF2B5EF4-FFF2-40B4-BE49-F238E27FC236}">
                <a16:creationId xmlns:a16="http://schemas.microsoft.com/office/drawing/2014/main" id="{1FB2C3ED-8FA2-42A6-8FE1-946657AEBAB0}"/>
              </a:ext>
            </a:extLst>
          </p:cNvPr>
          <p:cNvSpPr>
            <a:spLocks noGrp="1"/>
          </p:cNvSpPr>
          <p:nvPr>
            <p:ph type="title"/>
          </p:nvPr>
        </p:nvSpPr>
        <p:spPr>
          <a:xfrm>
            <a:off x="750405" y="5723525"/>
            <a:ext cx="10505661" cy="659901"/>
          </a:xfrm>
        </p:spPr>
        <p:txBody>
          <a:bodyPr>
            <a:normAutofit fontScale="90000"/>
          </a:bodyPr>
          <a:lstStyle/>
          <a:p>
            <a:r>
              <a:rPr lang="en-US" dirty="0">
                <a:solidFill>
                  <a:srgbClr val="000000"/>
                </a:solidFill>
              </a:rPr>
              <a:t>Talking to Children about Race and Identity</a:t>
            </a:r>
          </a:p>
        </p:txBody>
      </p:sp>
    </p:spTree>
    <p:extLst>
      <p:ext uri="{BB962C8B-B14F-4D97-AF65-F5344CB8AC3E}">
        <p14:creationId xmlns:p14="http://schemas.microsoft.com/office/powerpoint/2010/main" val="1953669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6">
            <a:extLst>
              <a:ext uri="{FF2B5EF4-FFF2-40B4-BE49-F238E27FC236}">
                <a16:creationId xmlns:a16="http://schemas.microsoft.com/office/drawing/2014/main" id="{F778EC6E-B783-44A8-9FF7-FEF1EE6DC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30098" y="-1"/>
            <a:ext cx="7361901" cy="6857999"/>
          </a:xfrm>
          <a:custGeom>
            <a:avLst/>
            <a:gdLst>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90715 w 8733721"/>
              <a:gd name="connsiteY22" fmla="*/ 1742490 h 6857999"/>
              <a:gd name="connsiteX23" fmla="*/ 8415178 w 8733721"/>
              <a:gd name="connsiteY23" fmla="*/ 1818229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416466 w 8733721"/>
              <a:gd name="connsiteY27" fmla="*/ 2054291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90715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416466 w 8733721"/>
              <a:gd name="connsiteY27" fmla="*/ 2054291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416466 w 8733721"/>
              <a:gd name="connsiteY27" fmla="*/ 2054291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386681 w 8733721"/>
              <a:gd name="connsiteY27" fmla="*/ 2066205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60930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09415 w 8733721"/>
              <a:gd name="connsiteY46" fmla="*/ 4060536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09415 w 8733721"/>
              <a:gd name="connsiteY46" fmla="*/ 4060536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27583 w 8733721"/>
              <a:gd name="connsiteY51" fmla="*/ 4649885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09415 w 8733721"/>
              <a:gd name="connsiteY46" fmla="*/ 4060536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57285 w 8733721"/>
              <a:gd name="connsiteY50" fmla="*/ 4526395 h 6857999"/>
              <a:gd name="connsiteX51" fmla="*/ 8127583 w 8733721"/>
              <a:gd name="connsiteY51" fmla="*/ 4649885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236175 w 8733721"/>
              <a:gd name="connsiteY4" fmla="*/ 2 h 6857999"/>
              <a:gd name="connsiteX5" fmla="*/ 8231178 w 8733721"/>
              <a:gd name="connsiteY5" fmla="*/ 14562 h 6857999"/>
              <a:gd name="connsiteX6" fmla="*/ 8234773 w 8733721"/>
              <a:gd name="connsiteY6" fmla="*/ 59077 h 6857999"/>
              <a:gd name="connsiteX7" fmla="*/ 8227623 w 8733721"/>
              <a:gd name="connsiteY7" fmla="*/ 107668 h 6857999"/>
              <a:gd name="connsiteX8" fmla="*/ 8246150 w 8733721"/>
              <a:gd name="connsiteY8" fmla="*/ 246136 h 6857999"/>
              <a:gd name="connsiteX9" fmla="*/ 8224308 w 8733721"/>
              <a:gd name="connsiteY9" fmla="*/ 372908 h 6857999"/>
              <a:gd name="connsiteX10" fmla="*/ 8221687 w 8733721"/>
              <a:gd name="connsiteY10" fmla="*/ 450607 h 6857999"/>
              <a:gd name="connsiteX11" fmla="*/ 8232987 w 8733721"/>
              <a:gd name="connsiteY11" fmla="*/ 812800 h 6857999"/>
              <a:gd name="connsiteX12" fmla="*/ 8241364 w 8733721"/>
              <a:gd name="connsiteY12" fmla="*/ 912727 h 6857999"/>
              <a:gd name="connsiteX13" fmla="*/ 8240165 w 8733721"/>
              <a:gd name="connsiteY13" fmla="*/ 989950 h 6857999"/>
              <a:gd name="connsiteX14" fmla="*/ 8243561 w 8733721"/>
              <a:gd name="connsiteY14" fmla="*/ 1141745 h 6857999"/>
              <a:gd name="connsiteX15" fmla="*/ 8256144 w 8733721"/>
              <a:gd name="connsiteY15" fmla="*/ 1265454 h 6857999"/>
              <a:gd name="connsiteX16" fmla="*/ 8281494 w 8733721"/>
              <a:gd name="connsiteY16" fmla="*/ 1385480 h 6857999"/>
              <a:gd name="connsiteX17" fmla="*/ 8297877 w 8733721"/>
              <a:gd name="connsiteY17" fmla="*/ 1458060 h 6857999"/>
              <a:gd name="connsiteX18" fmla="*/ 8315502 w 8733721"/>
              <a:gd name="connsiteY18" fmla="*/ 1513175 h 6857999"/>
              <a:gd name="connsiteX19" fmla="*/ 8342335 w 8733721"/>
              <a:gd name="connsiteY19" fmla="*/ 1570809 h 6857999"/>
              <a:gd name="connsiteX20" fmla="*/ 8324762 w 8733721"/>
              <a:gd name="connsiteY20" fmla="*/ 1632434 h 6857999"/>
              <a:gd name="connsiteX21" fmla="*/ 8319231 w 8733721"/>
              <a:gd name="connsiteY21" fmla="*/ 1742490 h 6857999"/>
              <a:gd name="connsiteX22" fmla="*/ 8343694 w 8733721"/>
              <a:gd name="connsiteY22" fmla="*/ 1812272 h 6857999"/>
              <a:gd name="connsiteX23" fmla="*/ 8379488 w 8733721"/>
              <a:gd name="connsiteY23" fmla="*/ 1856766 h 6857999"/>
              <a:gd name="connsiteX24" fmla="*/ 8385055 w 8733721"/>
              <a:gd name="connsiteY24" fmla="*/ 1923433 h 6857999"/>
              <a:gd name="connsiteX25" fmla="*/ 8386906 w 8733721"/>
              <a:gd name="connsiteY25" fmla="*/ 1972204 h 6857999"/>
              <a:gd name="connsiteX26" fmla="*/ 8386681 w 8733721"/>
              <a:gd name="connsiteY26" fmla="*/ 2066205 h 6857999"/>
              <a:gd name="connsiteX27" fmla="*/ 8380052 w 8733721"/>
              <a:gd name="connsiteY27" fmla="*/ 2227417 h 6857999"/>
              <a:gd name="connsiteX28" fmla="*/ 8374483 w 8733721"/>
              <a:gd name="connsiteY28" fmla="*/ 2510933 h 6857999"/>
              <a:gd name="connsiteX29" fmla="*/ 8375191 w 8733721"/>
              <a:gd name="connsiteY29" fmla="*/ 2741866 h 6857999"/>
              <a:gd name="connsiteX30" fmla="*/ 8384389 w 8733721"/>
              <a:gd name="connsiteY30" fmla="*/ 2864935 h 6857999"/>
              <a:gd name="connsiteX31" fmla="*/ 8391822 w 8733721"/>
              <a:gd name="connsiteY31" fmla="*/ 2950807 h 6857999"/>
              <a:gd name="connsiteX32" fmla="*/ 8378111 w 8733721"/>
              <a:gd name="connsiteY32" fmla="*/ 2978246 h 6857999"/>
              <a:gd name="connsiteX33" fmla="*/ 8375025 w 8733721"/>
              <a:gd name="connsiteY33" fmla="*/ 2995916 h 6857999"/>
              <a:gd name="connsiteX34" fmla="*/ 8366764 w 8733721"/>
              <a:gd name="connsiteY34" fmla="*/ 2998648 h 6857999"/>
              <a:gd name="connsiteX35" fmla="*/ 8356827 w 8733721"/>
              <a:gd name="connsiteY35" fmla="*/ 3023630 h 6857999"/>
              <a:gd name="connsiteX36" fmla="*/ 8348883 w 8733721"/>
              <a:gd name="connsiteY36" fmla="*/ 3096975 h 6857999"/>
              <a:gd name="connsiteX37" fmla="*/ 8331320 w 8733721"/>
              <a:gd name="connsiteY37" fmla="*/ 3216657 h 6857999"/>
              <a:gd name="connsiteX38" fmla="*/ 8334250 w 8733721"/>
              <a:gd name="connsiteY38" fmla="*/ 3310980 h 6857999"/>
              <a:gd name="connsiteX39" fmla="*/ 8323018 w 8733721"/>
              <a:gd name="connsiteY39" fmla="*/ 3344725 h 6857999"/>
              <a:gd name="connsiteX40" fmla="*/ 8312317 w 8733721"/>
              <a:gd name="connsiteY40" fmla="*/ 3393250 h 6857999"/>
              <a:gd name="connsiteX41" fmla="*/ 8299110 w 8733721"/>
              <a:gd name="connsiteY41" fmla="*/ 3514536 h 6857999"/>
              <a:gd name="connsiteX42" fmla="*/ 8279421 w 8733721"/>
              <a:gd name="connsiteY42" fmla="*/ 3686149 h 6857999"/>
              <a:gd name="connsiteX43" fmla="*/ 8273021 w 8733721"/>
              <a:gd name="connsiteY43" fmla="*/ 3692208 h 6857999"/>
              <a:gd name="connsiteX44" fmla="*/ 8260968 w 8733721"/>
              <a:gd name="connsiteY44" fmla="*/ 3776022 h 6857999"/>
              <a:gd name="connsiteX45" fmla="*/ 8209415 w 8733721"/>
              <a:gd name="connsiteY45" fmla="*/ 4060536 h 6857999"/>
              <a:gd name="connsiteX46" fmla="*/ 8203359 w 8733721"/>
              <a:gd name="connsiteY46" fmla="*/ 4222149 h 6857999"/>
              <a:gd name="connsiteX47" fmla="*/ 8197502 w 8733721"/>
              <a:gd name="connsiteY47" fmla="*/ 4364683 h 6857999"/>
              <a:gd name="connsiteX48" fmla="*/ 8189960 w 8733721"/>
              <a:gd name="connsiteY48" fmla="*/ 4462471 h 6857999"/>
              <a:gd name="connsiteX49" fmla="*/ 8157285 w 8733721"/>
              <a:gd name="connsiteY49" fmla="*/ 4526395 h 6857999"/>
              <a:gd name="connsiteX50" fmla="*/ 8127583 w 8733721"/>
              <a:gd name="connsiteY50" fmla="*/ 4649885 h 6857999"/>
              <a:gd name="connsiteX51" fmla="*/ 8086875 w 8733721"/>
              <a:gd name="connsiteY51" fmla="*/ 4799019 h 6857999"/>
              <a:gd name="connsiteX52" fmla="*/ 8071779 w 8733721"/>
              <a:gd name="connsiteY52" fmla="*/ 4849614 h 6857999"/>
              <a:gd name="connsiteX53" fmla="*/ 8046521 w 8733721"/>
              <a:gd name="connsiteY53" fmla="*/ 4919971 h 6857999"/>
              <a:gd name="connsiteX54" fmla="*/ 7999171 w 8733721"/>
              <a:gd name="connsiteY54" fmla="*/ 5010766 h 6857999"/>
              <a:gd name="connsiteX55" fmla="*/ 7974494 w 8733721"/>
              <a:gd name="connsiteY55" fmla="*/ 5088190 h 6857999"/>
              <a:gd name="connsiteX56" fmla="*/ 7960017 w 8733721"/>
              <a:gd name="connsiteY56" fmla="*/ 5143922 h 6857999"/>
              <a:gd name="connsiteX57" fmla="*/ 7940570 w 8733721"/>
              <a:gd name="connsiteY57" fmla="*/ 5284346 h 6857999"/>
              <a:gd name="connsiteX58" fmla="*/ 7923844 w 8733721"/>
              <a:gd name="connsiteY58" fmla="*/ 5390948 h 6857999"/>
              <a:gd name="connsiteX59" fmla="*/ 7905061 w 8733721"/>
              <a:gd name="connsiteY59" fmla="*/ 5470854 h 6857999"/>
              <a:gd name="connsiteX60" fmla="*/ 7900574 w 8733721"/>
              <a:gd name="connsiteY60" fmla="*/ 5529643 h 6857999"/>
              <a:gd name="connsiteX61" fmla="*/ 7889879 w 8733721"/>
              <a:gd name="connsiteY61" fmla="*/ 5597292 h 6857999"/>
              <a:gd name="connsiteX62" fmla="*/ 7881533 w 8733721"/>
              <a:gd name="connsiteY62" fmla="*/ 5608899 h 6857999"/>
              <a:gd name="connsiteX63" fmla="*/ 7866845 w 8733721"/>
              <a:gd name="connsiteY63" fmla="*/ 5684911 h 6857999"/>
              <a:gd name="connsiteX64" fmla="*/ 7866707 w 8733721"/>
              <a:gd name="connsiteY64" fmla="*/ 5755776 h 6857999"/>
              <a:gd name="connsiteX65" fmla="*/ 7858630 w 8733721"/>
              <a:gd name="connsiteY65" fmla="*/ 5889599 h 6857999"/>
              <a:gd name="connsiteX66" fmla="*/ 7862852 w 8733721"/>
              <a:gd name="connsiteY66" fmla="*/ 5989744 h 6857999"/>
              <a:gd name="connsiteX67" fmla="*/ 7834617 w 8733721"/>
              <a:gd name="connsiteY67" fmla="*/ 6084926 h 6857999"/>
              <a:gd name="connsiteX68" fmla="*/ 7830440 w 8733721"/>
              <a:gd name="connsiteY68" fmla="*/ 6346549 h 6857999"/>
              <a:gd name="connsiteX69" fmla="*/ 7828988 w 8733721"/>
              <a:gd name="connsiteY69" fmla="*/ 6527527 h 6857999"/>
              <a:gd name="connsiteX70" fmla="*/ 7833220 w 8733721"/>
              <a:gd name="connsiteY70" fmla="*/ 6627129 h 6857999"/>
              <a:gd name="connsiteX71" fmla="*/ 7833451 w 8733721"/>
              <a:gd name="connsiteY71" fmla="*/ 6694819 h 6857999"/>
              <a:gd name="connsiteX72" fmla="*/ 7859394 w 8733721"/>
              <a:gd name="connsiteY72" fmla="*/ 6765445 h 6857999"/>
              <a:gd name="connsiteX73" fmla="*/ 7866873 w 8733721"/>
              <a:gd name="connsiteY73" fmla="*/ 6844697 h 6857999"/>
              <a:gd name="connsiteX74" fmla="*/ 7868076 w 8733721"/>
              <a:gd name="connsiteY74" fmla="*/ 6857999 h 6857999"/>
              <a:gd name="connsiteX75" fmla="*/ 2920621 w 8733721"/>
              <a:gd name="connsiteY75" fmla="*/ 6857999 h 6857999"/>
              <a:gd name="connsiteX76" fmla="*/ 961321 w 8733721"/>
              <a:gd name="connsiteY76" fmla="*/ 6857999 h 6857999"/>
              <a:gd name="connsiteX77" fmla="*/ 0 w 8733721"/>
              <a:gd name="connsiteY77" fmla="*/ 6857999 h 6857999"/>
              <a:gd name="connsiteX78" fmla="*/ 0 w 8733721"/>
              <a:gd name="connsiteY78" fmla="*/ 0 h 6857999"/>
              <a:gd name="connsiteX0" fmla="*/ 0 w 8394178"/>
              <a:gd name="connsiteY0" fmla="*/ 0 h 6857999"/>
              <a:gd name="connsiteX1" fmla="*/ 961321 w 8394178"/>
              <a:gd name="connsiteY1" fmla="*/ 0 h 6857999"/>
              <a:gd name="connsiteX2" fmla="*/ 2920621 w 8394178"/>
              <a:gd name="connsiteY2" fmla="*/ 0 h 6857999"/>
              <a:gd name="connsiteX3" fmla="*/ 8236175 w 8394178"/>
              <a:gd name="connsiteY3" fmla="*/ 2 h 6857999"/>
              <a:gd name="connsiteX4" fmla="*/ 8231178 w 8394178"/>
              <a:gd name="connsiteY4" fmla="*/ 14562 h 6857999"/>
              <a:gd name="connsiteX5" fmla="*/ 8234773 w 8394178"/>
              <a:gd name="connsiteY5" fmla="*/ 59077 h 6857999"/>
              <a:gd name="connsiteX6" fmla="*/ 8227623 w 8394178"/>
              <a:gd name="connsiteY6" fmla="*/ 107668 h 6857999"/>
              <a:gd name="connsiteX7" fmla="*/ 8246150 w 8394178"/>
              <a:gd name="connsiteY7" fmla="*/ 246136 h 6857999"/>
              <a:gd name="connsiteX8" fmla="*/ 8224308 w 8394178"/>
              <a:gd name="connsiteY8" fmla="*/ 372908 h 6857999"/>
              <a:gd name="connsiteX9" fmla="*/ 8221687 w 8394178"/>
              <a:gd name="connsiteY9" fmla="*/ 450607 h 6857999"/>
              <a:gd name="connsiteX10" fmla="*/ 8232987 w 8394178"/>
              <a:gd name="connsiteY10" fmla="*/ 812800 h 6857999"/>
              <a:gd name="connsiteX11" fmla="*/ 8241364 w 8394178"/>
              <a:gd name="connsiteY11" fmla="*/ 912727 h 6857999"/>
              <a:gd name="connsiteX12" fmla="*/ 8240165 w 8394178"/>
              <a:gd name="connsiteY12" fmla="*/ 989950 h 6857999"/>
              <a:gd name="connsiteX13" fmla="*/ 8243561 w 8394178"/>
              <a:gd name="connsiteY13" fmla="*/ 1141745 h 6857999"/>
              <a:gd name="connsiteX14" fmla="*/ 8256144 w 8394178"/>
              <a:gd name="connsiteY14" fmla="*/ 1265454 h 6857999"/>
              <a:gd name="connsiteX15" fmla="*/ 8281494 w 8394178"/>
              <a:gd name="connsiteY15" fmla="*/ 1385480 h 6857999"/>
              <a:gd name="connsiteX16" fmla="*/ 8297877 w 8394178"/>
              <a:gd name="connsiteY16" fmla="*/ 1458060 h 6857999"/>
              <a:gd name="connsiteX17" fmla="*/ 8315502 w 8394178"/>
              <a:gd name="connsiteY17" fmla="*/ 1513175 h 6857999"/>
              <a:gd name="connsiteX18" fmla="*/ 8342335 w 8394178"/>
              <a:gd name="connsiteY18" fmla="*/ 1570809 h 6857999"/>
              <a:gd name="connsiteX19" fmla="*/ 8324762 w 8394178"/>
              <a:gd name="connsiteY19" fmla="*/ 1632434 h 6857999"/>
              <a:gd name="connsiteX20" fmla="*/ 8319231 w 8394178"/>
              <a:gd name="connsiteY20" fmla="*/ 1742490 h 6857999"/>
              <a:gd name="connsiteX21" fmla="*/ 8343694 w 8394178"/>
              <a:gd name="connsiteY21" fmla="*/ 1812272 h 6857999"/>
              <a:gd name="connsiteX22" fmla="*/ 8379488 w 8394178"/>
              <a:gd name="connsiteY22" fmla="*/ 1856766 h 6857999"/>
              <a:gd name="connsiteX23" fmla="*/ 8385055 w 8394178"/>
              <a:gd name="connsiteY23" fmla="*/ 1923433 h 6857999"/>
              <a:gd name="connsiteX24" fmla="*/ 8386906 w 8394178"/>
              <a:gd name="connsiteY24" fmla="*/ 1972204 h 6857999"/>
              <a:gd name="connsiteX25" fmla="*/ 8386681 w 8394178"/>
              <a:gd name="connsiteY25" fmla="*/ 2066205 h 6857999"/>
              <a:gd name="connsiteX26" fmla="*/ 8380052 w 8394178"/>
              <a:gd name="connsiteY26" fmla="*/ 2227417 h 6857999"/>
              <a:gd name="connsiteX27" fmla="*/ 8374483 w 8394178"/>
              <a:gd name="connsiteY27" fmla="*/ 2510933 h 6857999"/>
              <a:gd name="connsiteX28" fmla="*/ 8375191 w 8394178"/>
              <a:gd name="connsiteY28" fmla="*/ 2741866 h 6857999"/>
              <a:gd name="connsiteX29" fmla="*/ 8384389 w 8394178"/>
              <a:gd name="connsiteY29" fmla="*/ 2864935 h 6857999"/>
              <a:gd name="connsiteX30" fmla="*/ 8391822 w 8394178"/>
              <a:gd name="connsiteY30" fmla="*/ 2950807 h 6857999"/>
              <a:gd name="connsiteX31" fmla="*/ 8378111 w 8394178"/>
              <a:gd name="connsiteY31" fmla="*/ 2978246 h 6857999"/>
              <a:gd name="connsiteX32" fmla="*/ 8375025 w 8394178"/>
              <a:gd name="connsiteY32" fmla="*/ 2995916 h 6857999"/>
              <a:gd name="connsiteX33" fmla="*/ 8366764 w 8394178"/>
              <a:gd name="connsiteY33" fmla="*/ 2998648 h 6857999"/>
              <a:gd name="connsiteX34" fmla="*/ 8356827 w 8394178"/>
              <a:gd name="connsiteY34" fmla="*/ 3023630 h 6857999"/>
              <a:gd name="connsiteX35" fmla="*/ 8348883 w 8394178"/>
              <a:gd name="connsiteY35" fmla="*/ 3096975 h 6857999"/>
              <a:gd name="connsiteX36" fmla="*/ 8331320 w 8394178"/>
              <a:gd name="connsiteY36" fmla="*/ 3216657 h 6857999"/>
              <a:gd name="connsiteX37" fmla="*/ 8334250 w 8394178"/>
              <a:gd name="connsiteY37" fmla="*/ 3310980 h 6857999"/>
              <a:gd name="connsiteX38" fmla="*/ 8323018 w 8394178"/>
              <a:gd name="connsiteY38" fmla="*/ 3344725 h 6857999"/>
              <a:gd name="connsiteX39" fmla="*/ 8312317 w 8394178"/>
              <a:gd name="connsiteY39" fmla="*/ 3393250 h 6857999"/>
              <a:gd name="connsiteX40" fmla="*/ 8299110 w 8394178"/>
              <a:gd name="connsiteY40" fmla="*/ 3514536 h 6857999"/>
              <a:gd name="connsiteX41" fmla="*/ 8279421 w 8394178"/>
              <a:gd name="connsiteY41" fmla="*/ 3686149 h 6857999"/>
              <a:gd name="connsiteX42" fmla="*/ 8273021 w 8394178"/>
              <a:gd name="connsiteY42" fmla="*/ 3692208 h 6857999"/>
              <a:gd name="connsiteX43" fmla="*/ 8260968 w 8394178"/>
              <a:gd name="connsiteY43" fmla="*/ 3776022 h 6857999"/>
              <a:gd name="connsiteX44" fmla="*/ 8209415 w 8394178"/>
              <a:gd name="connsiteY44" fmla="*/ 4060536 h 6857999"/>
              <a:gd name="connsiteX45" fmla="*/ 8203359 w 8394178"/>
              <a:gd name="connsiteY45" fmla="*/ 4222149 h 6857999"/>
              <a:gd name="connsiteX46" fmla="*/ 8197502 w 8394178"/>
              <a:gd name="connsiteY46" fmla="*/ 4364683 h 6857999"/>
              <a:gd name="connsiteX47" fmla="*/ 8189960 w 8394178"/>
              <a:gd name="connsiteY47" fmla="*/ 4462471 h 6857999"/>
              <a:gd name="connsiteX48" fmla="*/ 8157285 w 8394178"/>
              <a:gd name="connsiteY48" fmla="*/ 4526395 h 6857999"/>
              <a:gd name="connsiteX49" fmla="*/ 8127583 w 8394178"/>
              <a:gd name="connsiteY49" fmla="*/ 4649885 h 6857999"/>
              <a:gd name="connsiteX50" fmla="*/ 8086875 w 8394178"/>
              <a:gd name="connsiteY50" fmla="*/ 4799019 h 6857999"/>
              <a:gd name="connsiteX51" fmla="*/ 8071779 w 8394178"/>
              <a:gd name="connsiteY51" fmla="*/ 4849614 h 6857999"/>
              <a:gd name="connsiteX52" fmla="*/ 8046521 w 8394178"/>
              <a:gd name="connsiteY52" fmla="*/ 4919971 h 6857999"/>
              <a:gd name="connsiteX53" fmla="*/ 7999171 w 8394178"/>
              <a:gd name="connsiteY53" fmla="*/ 5010766 h 6857999"/>
              <a:gd name="connsiteX54" fmla="*/ 7974494 w 8394178"/>
              <a:gd name="connsiteY54" fmla="*/ 5088190 h 6857999"/>
              <a:gd name="connsiteX55" fmla="*/ 7960017 w 8394178"/>
              <a:gd name="connsiteY55" fmla="*/ 5143922 h 6857999"/>
              <a:gd name="connsiteX56" fmla="*/ 7940570 w 8394178"/>
              <a:gd name="connsiteY56" fmla="*/ 5284346 h 6857999"/>
              <a:gd name="connsiteX57" fmla="*/ 7923844 w 8394178"/>
              <a:gd name="connsiteY57" fmla="*/ 5390948 h 6857999"/>
              <a:gd name="connsiteX58" fmla="*/ 7905061 w 8394178"/>
              <a:gd name="connsiteY58" fmla="*/ 5470854 h 6857999"/>
              <a:gd name="connsiteX59" fmla="*/ 7900574 w 8394178"/>
              <a:gd name="connsiteY59" fmla="*/ 5529643 h 6857999"/>
              <a:gd name="connsiteX60" fmla="*/ 7889879 w 8394178"/>
              <a:gd name="connsiteY60" fmla="*/ 5597292 h 6857999"/>
              <a:gd name="connsiteX61" fmla="*/ 7881533 w 8394178"/>
              <a:gd name="connsiteY61" fmla="*/ 5608899 h 6857999"/>
              <a:gd name="connsiteX62" fmla="*/ 7866845 w 8394178"/>
              <a:gd name="connsiteY62" fmla="*/ 5684911 h 6857999"/>
              <a:gd name="connsiteX63" fmla="*/ 7866707 w 8394178"/>
              <a:gd name="connsiteY63" fmla="*/ 5755776 h 6857999"/>
              <a:gd name="connsiteX64" fmla="*/ 7858630 w 8394178"/>
              <a:gd name="connsiteY64" fmla="*/ 5889599 h 6857999"/>
              <a:gd name="connsiteX65" fmla="*/ 7862852 w 8394178"/>
              <a:gd name="connsiteY65" fmla="*/ 5989744 h 6857999"/>
              <a:gd name="connsiteX66" fmla="*/ 7834617 w 8394178"/>
              <a:gd name="connsiteY66" fmla="*/ 6084926 h 6857999"/>
              <a:gd name="connsiteX67" fmla="*/ 7830440 w 8394178"/>
              <a:gd name="connsiteY67" fmla="*/ 6346549 h 6857999"/>
              <a:gd name="connsiteX68" fmla="*/ 7828988 w 8394178"/>
              <a:gd name="connsiteY68" fmla="*/ 6527527 h 6857999"/>
              <a:gd name="connsiteX69" fmla="*/ 7833220 w 8394178"/>
              <a:gd name="connsiteY69" fmla="*/ 6627129 h 6857999"/>
              <a:gd name="connsiteX70" fmla="*/ 7833451 w 8394178"/>
              <a:gd name="connsiteY70" fmla="*/ 6694819 h 6857999"/>
              <a:gd name="connsiteX71" fmla="*/ 7859394 w 8394178"/>
              <a:gd name="connsiteY71" fmla="*/ 6765445 h 6857999"/>
              <a:gd name="connsiteX72" fmla="*/ 7866873 w 8394178"/>
              <a:gd name="connsiteY72" fmla="*/ 6844697 h 6857999"/>
              <a:gd name="connsiteX73" fmla="*/ 7868076 w 8394178"/>
              <a:gd name="connsiteY73" fmla="*/ 6857999 h 6857999"/>
              <a:gd name="connsiteX74" fmla="*/ 2920621 w 8394178"/>
              <a:gd name="connsiteY74" fmla="*/ 6857999 h 6857999"/>
              <a:gd name="connsiteX75" fmla="*/ 961321 w 8394178"/>
              <a:gd name="connsiteY75" fmla="*/ 6857999 h 6857999"/>
              <a:gd name="connsiteX76" fmla="*/ 0 w 8394178"/>
              <a:gd name="connsiteY76" fmla="*/ 6857999 h 6857999"/>
              <a:gd name="connsiteX77" fmla="*/ 0 w 8394178"/>
              <a:gd name="connsiteY77" fmla="*/ 0 h 6857999"/>
              <a:gd name="connsiteX0" fmla="*/ 0 w 8394178"/>
              <a:gd name="connsiteY0" fmla="*/ 0 h 6857999"/>
              <a:gd name="connsiteX1" fmla="*/ 961321 w 8394178"/>
              <a:gd name="connsiteY1" fmla="*/ 0 h 6857999"/>
              <a:gd name="connsiteX2" fmla="*/ 8236175 w 8394178"/>
              <a:gd name="connsiteY2" fmla="*/ 2 h 6857999"/>
              <a:gd name="connsiteX3" fmla="*/ 8231178 w 8394178"/>
              <a:gd name="connsiteY3" fmla="*/ 14562 h 6857999"/>
              <a:gd name="connsiteX4" fmla="*/ 8234773 w 8394178"/>
              <a:gd name="connsiteY4" fmla="*/ 59077 h 6857999"/>
              <a:gd name="connsiteX5" fmla="*/ 8227623 w 8394178"/>
              <a:gd name="connsiteY5" fmla="*/ 107668 h 6857999"/>
              <a:gd name="connsiteX6" fmla="*/ 8246150 w 8394178"/>
              <a:gd name="connsiteY6" fmla="*/ 246136 h 6857999"/>
              <a:gd name="connsiteX7" fmla="*/ 8224308 w 8394178"/>
              <a:gd name="connsiteY7" fmla="*/ 372908 h 6857999"/>
              <a:gd name="connsiteX8" fmla="*/ 8221687 w 8394178"/>
              <a:gd name="connsiteY8" fmla="*/ 450607 h 6857999"/>
              <a:gd name="connsiteX9" fmla="*/ 8232987 w 8394178"/>
              <a:gd name="connsiteY9" fmla="*/ 812800 h 6857999"/>
              <a:gd name="connsiteX10" fmla="*/ 8241364 w 8394178"/>
              <a:gd name="connsiteY10" fmla="*/ 912727 h 6857999"/>
              <a:gd name="connsiteX11" fmla="*/ 8240165 w 8394178"/>
              <a:gd name="connsiteY11" fmla="*/ 989950 h 6857999"/>
              <a:gd name="connsiteX12" fmla="*/ 8243561 w 8394178"/>
              <a:gd name="connsiteY12" fmla="*/ 1141745 h 6857999"/>
              <a:gd name="connsiteX13" fmla="*/ 8256144 w 8394178"/>
              <a:gd name="connsiteY13" fmla="*/ 1265454 h 6857999"/>
              <a:gd name="connsiteX14" fmla="*/ 8281494 w 8394178"/>
              <a:gd name="connsiteY14" fmla="*/ 1385480 h 6857999"/>
              <a:gd name="connsiteX15" fmla="*/ 8297877 w 8394178"/>
              <a:gd name="connsiteY15" fmla="*/ 1458060 h 6857999"/>
              <a:gd name="connsiteX16" fmla="*/ 8315502 w 8394178"/>
              <a:gd name="connsiteY16" fmla="*/ 1513175 h 6857999"/>
              <a:gd name="connsiteX17" fmla="*/ 8342335 w 8394178"/>
              <a:gd name="connsiteY17" fmla="*/ 1570809 h 6857999"/>
              <a:gd name="connsiteX18" fmla="*/ 8324762 w 8394178"/>
              <a:gd name="connsiteY18" fmla="*/ 1632434 h 6857999"/>
              <a:gd name="connsiteX19" fmla="*/ 8319231 w 8394178"/>
              <a:gd name="connsiteY19" fmla="*/ 1742490 h 6857999"/>
              <a:gd name="connsiteX20" fmla="*/ 8343694 w 8394178"/>
              <a:gd name="connsiteY20" fmla="*/ 1812272 h 6857999"/>
              <a:gd name="connsiteX21" fmla="*/ 8379488 w 8394178"/>
              <a:gd name="connsiteY21" fmla="*/ 1856766 h 6857999"/>
              <a:gd name="connsiteX22" fmla="*/ 8385055 w 8394178"/>
              <a:gd name="connsiteY22" fmla="*/ 1923433 h 6857999"/>
              <a:gd name="connsiteX23" fmla="*/ 8386906 w 8394178"/>
              <a:gd name="connsiteY23" fmla="*/ 1972204 h 6857999"/>
              <a:gd name="connsiteX24" fmla="*/ 8386681 w 8394178"/>
              <a:gd name="connsiteY24" fmla="*/ 2066205 h 6857999"/>
              <a:gd name="connsiteX25" fmla="*/ 8380052 w 8394178"/>
              <a:gd name="connsiteY25" fmla="*/ 2227417 h 6857999"/>
              <a:gd name="connsiteX26" fmla="*/ 8374483 w 8394178"/>
              <a:gd name="connsiteY26" fmla="*/ 2510933 h 6857999"/>
              <a:gd name="connsiteX27" fmla="*/ 8375191 w 8394178"/>
              <a:gd name="connsiteY27" fmla="*/ 2741866 h 6857999"/>
              <a:gd name="connsiteX28" fmla="*/ 8384389 w 8394178"/>
              <a:gd name="connsiteY28" fmla="*/ 2864935 h 6857999"/>
              <a:gd name="connsiteX29" fmla="*/ 8391822 w 8394178"/>
              <a:gd name="connsiteY29" fmla="*/ 2950807 h 6857999"/>
              <a:gd name="connsiteX30" fmla="*/ 8378111 w 8394178"/>
              <a:gd name="connsiteY30" fmla="*/ 2978246 h 6857999"/>
              <a:gd name="connsiteX31" fmla="*/ 8375025 w 8394178"/>
              <a:gd name="connsiteY31" fmla="*/ 2995916 h 6857999"/>
              <a:gd name="connsiteX32" fmla="*/ 8366764 w 8394178"/>
              <a:gd name="connsiteY32" fmla="*/ 2998648 h 6857999"/>
              <a:gd name="connsiteX33" fmla="*/ 8356827 w 8394178"/>
              <a:gd name="connsiteY33" fmla="*/ 3023630 h 6857999"/>
              <a:gd name="connsiteX34" fmla="*/ 8348883 w 8394178"/>
              <a:gd name="connsiteY34" fmla="*/ 3096975 h 6857999"/>
              <a:gd name="connsiteX35" fmla="*/ 8331320 w 8394178"/>
              <a:gd name="connsiteY35" fmla="*/ 3216657 h 6857999"/>
              <a:gd name="connsiteX36" fmla="*/ 8334250 w 8394178"/>
              <a:gd name="connsiteY36" fmla="*/ 3310980 h 6857999"/>
              <a:gd name="connsiteX37" fmla="*/ 8323018 w 8394178"/>
              <a:gd name="connsiteY37" fmla="*/ 3344725 h 6857999"/>
              <a:gd name="connsiteX38" fmla="*/ 8312317 w 8394178"/>
              <a:gd name="connsiteY38" fmla="*/ 3393250 h 6857999"/>
              <a:gd name="connsiteX39" fmla="*/ 8299110 w 8394178"/>
              <a:gd name="connsiteY39" fmla="*/ 3514536 h 6857999"/>
              <a:gd name="connsiteX40" fmla="*/ 8279421 w 8394178"/>
              <a:gd name="connsiteY40" fmla="*/ 3686149 h 6857999"/>
              <a:gd name="connsiteX41" fmla="*/ 8273021 w 8394178"/>
              <a:gd name="connsiteY41" fmla="*/ 3692208 h 6857999"/>
              <a:gd name="connsiteX42" fmla="*/ 8260968 w 8394178"/>
              <a:gd name="connsiteY42" fmla="*/ 3776022 h 6857999"/>
              <a:gd name="connsiteX43" fmla="*/ 8209415 w 8394178"/>
              <a:gd name="connsiteY43" fmla="*/ 4060536 h 6857999"/>
              <a:gd name="connsiteX44" fmla="*/ 8203359 w 8394178"/>
              <a:gd name="connsiteY44" fmla="*/ 4222149 h 6857999"/>
              <a:gd name="connsiteX45" fmla="*/ 8197502 w 8394178"/>
              <a:gd name="connsiteY45" fmla="*/ 4364683 h 6857999"/>
              <a:gd name="connsiteX46" fmla="*/ 8189960 w 8394178"/>
              <a:gd name="connsiteY46" fmla="*/ 4462471 h 6857999"/>
              <a:gd name="connsiteX47" fmla="*/ 8157285 w 8394178"/>
              <a:gd name="connsiteY47" fmla="*/ 4526395 h 6857999"/>
              <a:gd name="connsiteX48" fmla="*/ 8127583 w 8394178"/>
              <a:gd name="connsiteY48" fmla="*/ 4649885 h 6857999"/>
              <a:gd name="connsiteX49" fmla="*/ 8086875 w 8394178"/>
              <a:gd name="connsiteY49" fmla="*/ 4799019 h 6857999"/>
              <a:gd name="connsiteX50" fmla="*/ 8071779 w 8394178"/>
              <a:gd name="connsiteY50" fmla="*/ 4849614 h 6857999"/>
              <a:gd name="connsiteX51" fmla="*/ 8046521 w 8394178"/>
              <a:gd name="connsiteY51" fmla="*/ 4919971 h 6857999"/>
              <a:gd name="connsiteX52" fmla="*/ 7999171 w 8394178"/>
              <a:gd name="connsiteY52" fmla="*/ 5010766 h 6857999"/>
              <a:gd name="connsiteX53" fmla="*/ 7974494 w 8394178"/>
              <a:gd name="connsiteY53" fmla="*/ 5088190 h 6857999"/>
              <a:gd name="connsiteX54" fmla="*/ 7960017 w 8394178"/>
              <a:gd name="connsiteY54" fmla="*/ 5143922 h 6857999"/>
              <a:gd name="connsiteX55" fmla="*/ 7940570 w 8394178"/>
              <a:gd name="connsiteY55" fmla="*/ 5284346 h 6857999"/>
              <a:gd name="connsiteX56" fmla="*/ 7923844 w 8394178"/>
              <a:gd name="connsiteY56" fmla="*/ 5390948 h 6857999"/>
              <a:gd name="connsiteX57" fmla="*/ 7905061 w 8394178"/>
              <a:gd name="connsiteY57" fmla="*/ 5470854 h 6857999"/>
              <a:gd name="connsiteX58" fmla="*/ 7900574 w 8394178"/>
              <a:gd name="connsiteY58" fmla="*/ 5529643 h 6857999"/>
              <a:gd name="connsiteX59" fmla="*/ 7889879 w 8394178"/>
              <a:gd name="connsiteY59" fmla="*/ 5597292 h 6857999"/>
              <a:gd name="connsiteX60" fmla="*/ 7881533 w 8394178"/>
              <a:gd name="connsiteY60" fmla="*/ 5608899 h 6857999"/>
              <a:gd name="connsiteX61" fmla="*/ 7866845 w 8394178"/>
              <a:gd name="connsiteY61" fmla="*/ 5684911 h 6857999"/>
              <a:gd name="connsiteX62" fmla="*/ 7866707 w 8394178"/>
              <a:gd name="connsiteY62" fmla="*/ 5755776 h 6857999"/>
              <a:gd name="connsiteX63" fmla="*/ 7858630 w 8394178"/>
              <a:gd name="connsiteY63" fmla="*/ 5889599 h 6857999"/>
              <a:gd name="connsiteX64" fmla="*/ 7862852 w 8394178"/>
              <a:gd name="connsiteY64" fmla="*/ 5989744 h 6857999"/>
              <a:gd name="connsiteX65" fmla="*/ 7834617 w 8394178"/>
              <a:gd name="connsiteY65" fmla="*/ 6084926 h 6857999"/>
              <a:gd name="connsiteX66" fmla="*/ 7830440 w 8394178"/>
              <a:gd name="connsiteY66" fmla="*/ 6346549 h 6857999"/>
              <a:gd name="connsiteX67" fmla="*/ 7828988 w 8394178"/>
              <a:gd name="connsiteY67" fmla="*/ 6527527 h 6857999"/>
              <a:gd name="connsiteX68" fmla="*/ 7833220 w 8394178"/>
              <a:gd name="connsiteY68" fmla="*/ 6627129 h 6857999"/>
              <a:gd name="connsiteX69" fmla="*/ 7833451 w 8394178"/>
              <a:gd name="connsiteY69" fmla="*/ 6694819 h 6857999"/>
              <a:gd name="connsiteX70" fmla="*/ 7859394 w 8394178"/>
              <a:gd name="connsiteY70" fmla="*/ 6765445 h 6857999"/>
              <a:gd name="connsiteX71" fmla="*/ 7866873 w 8394178"/>
              <a:gd name="connsiteY71" fmla="*/ 6844697 h 6857999"/>
              <a:gd name="connsiteX72" fmla="*/ 7868076 w 8394178"/>
              <a:gd name="connsiteY72" fmla="*/ 6857999 h 6857999"/>
              <a:gd name="connsiteX73" fmla="*/ 2920621 w 8394178"/>
              <a:gd name="connsiteY73" fmla="*/ 6857999 h 6857999"/>
              <a:gd name="connsiteX74" fmla="*/ 961321 w 8394178"/>
              <a:gd name="connsiteY74" fmla="*/ 6857999 h 6857999"/>
              <a:gd name="connsiteX75" fmla="*/ 0 w 8394178"/>
              <a:gd name="connsiteY75" fmla="*/ 6857999 h 6857999"/>
              <a:gd name="connsiteX76" fmla="*/ 0 w 8394178"/>
              <a:gd name="connsiteY76" fmla="*/ 0 h 6857999"/>
              <a:gd name="connsiteX0" fmla="*/ 0 w 8394178"/>
              <a:gd name="connsiteY0" fmla="*/ 0 h 6857999"/>
              <a:gd name="connsiteX1" fmla="*/ 8236175 w 8394178"/>
              <a:gd name="connsiteY1" fmla="*/ 2 h 6857999"/>
              <a:gd name="connsiteX2" fmla="*/ 8231178 w 8394178"/>
              <a:gd name="connsiteY2" fmla="*/ 14562 h 6857999"/>
              <a:gd name="connsiteX3" fmla="*/ 8234773 w 8394178"/>
              <a:gd name="connsiteY3" fmla="*/ 59077 h 6857999"/>
              <a:gd name="connsiteX4" fmla="*/ 8227623 w 8394178"/>
              <a:gd name="connsiteY4" fmla="*/ 107668 h 6857999"/>
              <a:gd name="connsiteX5" fmla="*/ 8246150 w 8394178"/>
              <a:gd name="connsiteY5" fmla="*/ 246136 h 6857999"/>
              <a:gd name="connsiteX6" fmla="*/ 8224308 w 8394178"/>
              <a:gd name="connsiteY6" fmla="*/ 372908 h 6857999"/>
              <a:gd name="connsiteX7" fmla="*/ 8221687 w 8394178"/>
              <a:gd name="connsiteY7" fmla="*/ 450607 h 6857999"/>
              <a:gd name="connsiteX8" fmla="*/ 8232987 w 8394178"/>
              <a:gd name="connsiteY8" fmla="*/ 812800 h 6857999"/>
              <a:gd name="connsiteX9" fmla="*/ 8241364 w 8394178"/>
              <a:gd name="connsiteY9" fmla="*/ 912727 h 6857999"/>
              <a:gd name="connsiteX10" fmla="*/ 8240165 w 8394178"/>
              <a:gd name="connsiteY10" fmla="*/ 989950 h 6857999"/>
              <a:gd name="connsiteX11" fmla="*/ 8243561 w 8394178"/>
              <a:gd name="connsiteY11" fmla="*/ 1141745 h 6857999"/>
              <a:gd name="connsiteX12" fmla="*/ 8256144 w 8394178"/>
              <a:gd name="connsiteY12" fmla="*/ 1265454 h 6857999"/>
              <a:gd name="connsiteX13" fmla="*/ 8281494 w 8394178"/>
              <a:gd name="connsiteY13" fmla="*/ 1385480 h 6857999"/>
              <a:gd name="connsiteX14" fmla="*/ 8297877 w 8394178"/>
              <a:gd name="connsiteY14" fmla="*/ 1458060 h 6857999"/>
              <a:gd name="connsiteX15" fmla="*/ 8315502 w 8394178"/>
              <a:gd name="connsiteY15" fmla="*/ 1513175 h 6857999"/>
              <a:gd name="connsiteX16" fmla="*/ 8342335 w 8394178"/>
              <a:gd name="connsiteY16" fmla="*/ 1570809 h 6857999"/>
              <a:gd name="connsiteX17" fmla="*/ 8324762 w 8394178"/>
              <a:gd name="connsiteY17" fmla="*/ 1632434 h 6857999"/>
              <a:gd name="connsiteX18" fmla="*/ 8319231 w 8394178"/>
              <a:gd name="connsiteY18" fmla="*/ 1742490 h 6857999"/>
              <a:gd name="connsiteX19" fmla="*/ 8343694 w 8394178"/>
              <a:gd name="connsiteY19" fmla="*/ 1812272 h 6857999"/>
              <a:gd name="connsiteX20" fmla="*/ 8379488 w 8394178"/>
              <a:gd name="connsiteY20" fmla="*/ 1856766 h 6857999"/>
              <a:gd name="connsiteX21" fmla="*/ 8385055 w 8394178"/>
              <a:gd name="connsiteY21" fmla="*/ 1923433 h 6857999"/>
              <a:gd name="connsiteX22" fmla="*/ 8386906 w 8394178"/>
              <a:gd name="connsiteY22" fmla="*/ 1972204 h 6857999"/>
              <a:gd name="connsiteX23" fmla="*/ 8386681 w 8394178"/>
              <a:gd name="connsiteY23" fmla="*/ 2066205 h 6857999"/>
              <a:gd name="connsiteX24" fmla="*/ 8380052 w 8394178"/>
              <a:gd name="connsiteY24" fmla="*/ 2227417 h 6857999"/>
              <a:gd name="connsiteX25" fmla="*/ 8374483 w 8394178"/>
              <a:gd name="connsiteY25" fmla="*/ 2510933 h 6857999"/>
              <a:gd name="connsiteX26" fmla="*/ 8375191 w 8394178"/>
              <a:gd name="connsiteY26" fmla="*/ 2741866 h 6857999"/>
              <a:gd name="connsiteX27" fmla="*/ 8384389 w 8394178"/>
              <a:gd name="connsiteY27" fmla="*/ 2864935 h 6857999"/>
              <a:gd name="connsiteX28" fmla="*/ 8391822 w 8394178"/>
              <a:gd name="connsiteY28" fmla="*/ 2950807 h 6857999"/>
              <a:gd name="connsiteX29" fmla="*/ 8378111 w 8394178"/>
              <a:gd name="connsiteY29" fmla="*/ 2978246 h 6857999"/>
              <a:gd name="connsiteX30" fmla="*/ 8375025 w 8394178"/>
              <a:gd name="connsiteY30" fmla="*/ 2995916 h 6857999"/>
              <a:gd name="connsiteX31" fmla="*/ 8366764 w 8394178"/>
              <a:gd name="connsiteY31" fmla="*/ 2998648 h 6857999"/>
              <a:gd name="connsiteX32" fmla="*/ 8356827 w 8394178"/>
              <a:gd name="connsiteY32" fmla="*/ 3023630 h 6857999"/>
              <a:gd name="connsiteX33" fmla="*/ 8348883 w 8394178"/>
              <a:gd name="connsiteY33" fmla="*/ 3096975 h 6857999"/>
              <a:gd name="connsiteX34" fmla="*/ 8331320 w 8394178"/>
              <a:gd name="connsiteY34" fmla="*/ 3216657 h 6857999"/>
              <a:gd name="connsiteX35" fmla="*/ 8334250 w 8394178"/>
              <a:gd name="connsiteY35" fmla="*/ 3310980 h 6857999"/>
              <a:gd name="connsiteX36" fmla="*/ 8323018 w 8394178"/>
              <a:gd name="connsiteY36" fmla="*/ 3344725 h 6857999"/>
              <a:gd name="connsiteX37" fmla="*/ 8312317 w 8394178"/>
              <a:gd name="connsiteY37" fmla="*/ 3393250 h 6857999"/>
              <a:gd name="connsiteX38" fmla="*/ 8299110 w 8394178"/>
              <a:gd name="connsiteY38" fmla="*/ 3514536 h 6857999"/>
              <a:gd name="connsiteX39" fmla="*/ 8279421 w 8394178"/>
              <a:gd name="connsiteY39" fmla="*/ 3686149 h 6857999"/>
              <a:gd name="connsiteX40" fmla="*/ 8273021 w 8394178"/>
              <a:gd name="connsiteY40" fmla="*/ 3692208 h 6857999"/>
              <a:gd name="connsiteX41" fmla="*/ 8260968 w 8394178"/>
              <a:gd name="connsiteY41" fmla="*/ 3776022 h 6857999"/>
              <a:gd name="connsiteX42" fmla="*/ 8209415 w 8394178"/>
              <a:gd name="connsiteY42" fmla="*/ 4060536 h 6857999"/>
              <a:gd name="connsiteX43" fmla="*/ 8203359 w 8394178"/>
              <a:gd name="connsiteY43" fmla="*/ 4222149 h 6857999"/>
              <a:gd name="connsiteX44" fmla="*/ 8197502 w 8394178"/>
              <a:gd name="connsiteY44" fmla="*/ 4364683 h 6857999"/>
              <a:gd name="connsiteX45" fmla="*/ 8189960 w 8394178"/>
              <a:gd name="connsiteY45" fmla="*/ 4462471 h 6857999"/>
              <a:gd name="connsiteX46" fmla="*/ 8157285 w 8394178"/>
              <a:gd name="connsiteY46" fmla="*/ 4526395 h 6857999"/>
              <a:gd name="connsiteX47" fmla="*/ 8127583 w 8394178"/>
              <a:gd name="connsiteY47" fmla="*/ 4649885 h 6857999"/>
              <a:gd name="connsiteX48" fmla="*/ 8086875 w 8394178"/>
              <a:gd name="connsiteY48" fmla="*/ 4799019 h 6857999"/>
              <a:gd name="connsiteX49" fmla="*/ 8071779 w 8394178"/>
              <a:gd name="connsiteY49" fmla="*/ 4849614 h 6857999"/>
              <a:gd name="connsiteX50" fmla="*/ 8046521 w 8394178"/>
              <a:gd name="connsiteY50" fmla="*/ 4919971 h 6857999"/>
              <a:gd name="connsiteX51" fmla="*/ 7999171 w 8394178"/>
              <a:gd name="connsiteY51" fmla="*/ 5010766 h 6857999"/>
              <a:gd name="connsiteX52" fmla="*/ 7974494 w 8394178"/>
              <a:gd name="connsiteY52" fmla="*/ 5088190 h 6857999"/>
              <a:gd name="connsiteX53" fmla="*/ 7960017 w 8394178"/>
              <a:gd name="connsiteY53" fmla="*/ 5143922 h 6857999"/>
              <a:gd name="connsiteX54" fmla="*/ 7940570 w 8394178"/>
              <a:gd name="connsiteY54" fmla="*/ 5284346 h 6857999"/>
              <a:gd name="connsiteX55" fmla="*/ 7923844 w 8394178"/>
              <a:gd name="connsiteY55" fmla="*/ 5390948 h 6857999"/>
              <a:gd name="connsiteX56" fmla="*/ 7905061 w 8394178"/>
              <a:gd name="connsiteY56" fmla="*/ 5470854 h 6857999"/>
              <a:gd name="connsiteX57" fmla="*/ 7900574 w 8394178"/>
              <a:gd name="connsiteY57" fmla="*/ 5529643 h 6857999"/>
              <a:gd name="connsiteX58" fmla="*/ 7889879 w 8394178"/>
              <a:gd name="connsiteY58" fmla="*/ 5597292 h 6857999"/>
              <a:gd name="connsiteX59" fmla="*/ 7881533 w 8394178"/>
              <a:gd name="connsiteY59" fmla="*/ 5608899 h 6857999"/>
              <a:gd name="connsiteX60" fmla="*/ 7866845 w 8394178"/>
              <a:gd name="connsiteY60" fmla="*/ 5684911 h 6857999"/>
              <a:gd name="connsiteX61" fmla="*/ 7866707 w 8394178"/>
              <a:gd name="connsiteY61" fmla="*/ 5755776 h 6857999"/>
              <a:gd name="connsiteX62" fmla="*/ 7858630 w 8394178"/>
              <a:gd name="connsiteY62" fmla="*/ 5889599 h 6857999"/>
              <a:gd name="connsiteX63" fmla="*/ 7862852 w 8394178"/>
              <a:gd name="connsiteY63" fmla="*/ 5989744 h 6857999"/>
              <a:gd name="connsiteX64" fmla="*/ 7834617 w 8394178"/>
              <a:gd name="connsiteY64" fmla="*/ 6084926 h 6857999"/>
              <a:gd name="connsiteX65" fmla="*/ 7830440 w 8394178"/>
              <a:gd name="connsiteY65" fmla="*/ 6346549 h 6857999"/>
              <a:gd name="connsiteX66" fmla="*/ 7828988 w 8394178"/>
              <a:gd name="connsiteY66" fmla="*/ 6527527 h 6857999"/>
              <a:gd name="connsiteX67" fmla="*/ 7833220 w 8394178"/>
              <a:gd name="connsiteY67" fmla="*/ 6627129 h 6857999"/>
              <a:gd name="connsiteX68" fmla="*/ 7833451 w 8394178"/>
              <a:gd name="connsiteY68" fmla="*/ 6694819 h 6857999"/>
              <a:gd name="connsiteX69" fmla="*/ 7859394 w 8394178"/>
              <a:gd name="connsiteY69" fmla="*/ 6765445 h 6857999"/>
              <a:gd name="connsiteX70" fmla="*/ 7866873 w 8394178"/>
              <a:gd name="connsiteY70" fmla="*/ 6844697 h 6857999"/>
              <a:gd name="connsiteX71" fmla="*/ 7868076 w 8394178"/>
              <a:gd name="connsiteY71" fmla="*/ 6857999 h 6857999"/>
              <a:gd name="connsiteX72" fmla="*/ 2920621 w 8394178"/>
              <a:gd name="connsiteY72" fmla="*/ 6857999 h 6857999"/>
              <a:gd name="connsiteX73" fmla="*/ 961321 w 8394178"/>
              <a:gd name="connsiteY73" fmla="*/ 6857999 h 6857999"/>
              <a:gd name="connsiteX74" fmla="*/ 0 w 8394178"/>
              <a:gd name="connsiteY74" fmla="*/ 6857999 h 6857999"/>
              <a:gd name="connsiteX75" fmla="*/ 0 w 8394178"/>
              <a:gd name="connsiteY75" fmla="*/ 0 h 6857999"/>
              <a:gd name="connsiteX0" fmla="*/ 0 w 8394178"/>
              <a:gd name="connsiteY0" fmla="*/ 0 h 6857999"/>
              <a:gd name="connsiteX1" fmla="*/ 8236175 w 8394178"/>
              <a:gd name="connsiteY1" fmla="*/ 2 h 6857999"/>
              <a:gd name="connsiteX2" fmla="*/ 8231178 w 8394178"/>
              <a:gd name="connsiteY2" fmla="*/ 14562 h 6857999"/>
              <a:gd name="connsiteX3" fmla="*/ 8234773 w 8394178"/>
              <a:gd name="connsiteY3" fmla="*/ 59077 h 6857999"/>
              <a:gd name="connsiteX4" fmla="*/ 8227623 w 8394178"/>
              <a:gd name="connsiteY4" fmla="*/ 107668 h 6857999"/>
              <a:gd name="connsiteX5" fmla="*/ 8246150 w 8394178"/>
              <a:gd name="connsiteY5" fmla="*/ 246136 h 6857999"/>
              <a:gd name="connsiteX6" fmla="*/ 8224308 w 8394178"/>
              <a:gd name="connsiteY6" fmla="*/ 372908 h 6857999"/>
              <a:gd name="connsiteX7" fmla="*/ 8221687 w 8394178"/>
              <a:gd name="connsiteY7" fmla="*/ 450607 h 6857999"/>
              <a:gd name="connsiteX8" fmla="*/ 8232987 w 8394178"/>
              <a:gd name="connsiteY8" fmla="*/ 812800 h 6857999"/>
              <a:gd name="connsiteX9" fmla="*/ 8241364 w 8394178"/>
              <a:gd name="connsiteY9" fmla="*/ 912727 h 6857999"/>
              <a:gd name="connsiteX10" fmla="*/ 8240165 w 8394178"/>
              <a:gd name="connsiteY10" fmla="*/ 989950 h 6857999"/>
              <a:gd name="connsiteX11" fmla="*/ 8243561 w 8394178"/>
              <a:gd name="connsiteY11" fmla="*/ 1141745 h 6857999"/>
              <a:gd name="connsiteX12" fmla="*/ 8256144 w 8394178"/>
              <a:gd name="connsiteY12" fmla="*/ 1265454 h 6857999"/>
              <a:gd name="connsiteX13" fmla="*/ 8281494 w 8394178"/>
              <a:gd name="connsiteY13" fmla="*/ 1385480 h 6857999"/>
              <a:gd name="connsiteX14" fmla="*/ 8297877 w 8394178"/>
              <a:gd name="connsiteY14" fmla="*/ 1458060 h 6857999"/>
              <a:gd name="connsiteX15" fmla="*/ 8315502 w 8394178"/>
              <a:gd name="connsiteY15" fmla="*/ 1513175 h 6857999"/>
              <a:gd name="connsiteX16" fmla="*/ 8342335 w 8394178"/>
              <a:gd name="connsiteY16" fmla="*/ 1570809 h 6857999"/>
              <a:gd name="connsiteX17" fmla="*/ 8324762 w 8394178"/>
              <a:gd name="connsiteY17" fmla="*/ 1632434 h 6857999"/>
              <a:gd name="connsiteX18" fmla="*/ 8319231 w 8394178"/>
              <a:gd name="connsiteY18" fmla="*/ 1742490 h 6857999"/>
              <a:gd name="connsiteX19" fmla="*/ 8343694 w 8394178"/>
              <a:gd name="connsiteY19" fmla="*/ 1812272 h 6857999"/>
              <a:gd name="connsiteX20" fmla="*/ 8379488 w 8394178"/>
              <a:gd name="connsiteY20" fmla="*/ 1856766 h 6857999"/>
              <a:gd name="connsiteX21" fmla="*/ 8385055 w 8394178"/>
              <a:gd name="connsiteY21" fmla="*/ 1923433 h 6857999"/>
              <a:gd name="connsiteX22" fmla="*/ 8386906 w 8394178"/>
              <a:gd name="connsiteY22" fmla="*/ 1972204 h 6857999"/>
              <a:gd name="connsiteX23" fmla="*/ 8386681 w 8394178"/>
              <a:gd name="connsiteY23" fmla="*/ 2066205 h 6857999"/>
              <a:gd name="connsiteX24" fmla="*/ 8380052 w 8394178"/>
              <a:gd name="connsiteY24" fmla="*/ 2227417 h 6857999"/>
              <a:gd name="connsiteX25" fmla="*/ 8374483 w 8394178"/>
              <a:gd name="connsiteY25" fmla="*/ 2510933 h 6857999"/>
              <a:gd name="connsiteX26" fmla="*/ 8375191 w 8394178"/>
              <a:gd name="connsiteY26" fmla="*/ 2741866 h 6857999"/>
              <a:gd name="connsiteX27" fmla="*/ 8384389 w 8394178"/>
              <a:gd name="connsiteY27" fmla="*/ 2864935 h 6857999"/>
              <a:gd name="connsiteX28" fmla="*/ 8391822 w 8394178"/>
              <a:gd name="connsiteY28" fmla="*/ 2950807 h 6857999"/>
              <a:gd name="connsiteX29" fmla="*/ 8378111 w 8394178"/>
              <a:gd name="connsiteY29" fmla="*/ 2978246 h 6857999"/>
              <a:gd name="connsiteX30" fmla="*/ 8375025 w 8394178"/>
              <a:gd name="connsiteY30" fmla="*/ 2995916 h 6857999"/>
              <a:gd name="connsiteX31" fmla="*/ 8366764 w 8394178"/>
              <a:gd name="connsiteY31" fmla="*/ 2998648 h 6857999"/>
              <a:gd name="connsiteX32" fmla="*/ 8356827 w 8394178"/>
              <a:gd name="connsiteY32" fmla="*/ 3023630 h 6857999"/>
              <a:gd name="connsiteX33" fmla="*/ 8348883 w 8394178"/>
              <a:gd name="connsiteY33" fmla="*/ 3096975 h 6857999"/>
              <a:gd name="connsiteX34" fmla="*/ 8331320 w 8394178"/>
              <a:gd name="connsiteY34" fmla="*/ 3216657 h 6857999"/>
              <a:gd name="connsiteX35" fmla="*/ 8334250 w 8394178"/>
              <a:gd name="connsiteY35" fmla="*/ 3310980 h 6857999"/>
              <a:gd name="connsiteX36" fmla="*/ 8323018 w 8394178"/>
              <a:gd name="connsiteY36" fmla="*/ 3344725 h 6857999"/>
              <a:gd name="connsiteX37" fmla="*/ 8312317 w 8394178"/>
              <a:gd name="connsiteY37" fmla="*/ 3393250 h 6857999"/>
              <a:gd name="connsiteX38" fmla="*/ 8299110 w 8394178"/>
              <a:gd name="connsiteY38" fmla="*/ 3514536 h 6857999"/>
              <a:gd name="connsiteX39" fmla="*/ 8279421 w 8394178"/>
              <a:gd name="connsiteY39" fmla="*/ 3686149 h 6857999"/>
              <a:gd name="connsiteX40" fmla="*/ 8273021 w 8394178"/>
              <a:gd name="connsiteY40" fmla="*/ 3692208 h 6857999"/>
              <a:gd name="connsiteX41" fmla="*/ 8260968 w 8394178"/>
              <a:gd name="connsiteY41" fmla="*/ 3776022 h 6857999"/>
              <a:gd name="connsiteX42" fmla="*/ 8209415 w 8394178"/>
              <a:gd name="connsiteY42" fmla="*/ 4060536 h 6857999"/>
              <a:gd name="connsiteX43" fmla="*/ 8203359 w 8394178"/>
              <a:gd name="connsiteY43" fmla="*/ 4222149 h 6857999"/>
              <a:gd name="connsiteX44" fmla="*/ 8197502 w 8394178"/>
              <a:gd name="connsiteY44" fmla="*/ 4364683 h 6857999"/>
              <a:gd name="connsiteX45" fmla="*/ 8189960 w 8394178"/>
              <a:gd name="connsiteY45" fmla="*/ 4462471 h 6857999"/>
              <a:gd name="connsiteX46" fmla="*/ 8157285 w 8394178"/>
              <a:gd name="connsiteY46" fmla="*/ 4526395 h 6857999"/>
              <a:gd name="connsiteX47" fmla="*/ 8127583 w 8394178"/>
              <a:gd name="connsiteY47" fmla="*/ 4649885 h 6857999"/>
              <a:gd name="connsiteX48" fmla="*/ 8086875 w 8394178"/>
              <a:gd name="connsiteY48" fmla="*/ 4799019 h 6857999"/>
              <a:gd name="connsiteX49" fmla="*/ 8071779 w 8394178"/>
              <a:gd name="connsiteY49" fmla="*/ 4849614 h 6857999"/>
              <a:gd name="connsiteX50" fmla="*/ 8046521 w 8394178"/>
              <a:gd name="connsiteY50" fmla="*/ 4919971 h 6857999"/>
              <a:gd name="connsiteX51" fmla="*/ 7999171 w 8394178"/>
              <a:gd name="connsiteY51" fmla="*/ 5010766 h 6857999"/>
              <a:gd name="connsiteX52" fmla="*/ 7974494 w 8394178"/>
              <a:gd name="connsiteY52" fmla="*/ 5088190 h 6857999"/>
              <a:gd name="connsiteX53" fmla="*/ 7960017 w 8394178"/>
              <a:gd name="connsiteY53" fmla="*/ 5143922 h 6857999"/>
              <a:gd name="connsiteX54" fmla="*/ 7940570 w 8394178"/>
              <a:gd name="connsiteY54" fmla="*/ 5284346 h 6857999"/>
              <a:gd name="connsiteX55" fmla="*/ 7923844 w 8394178"/>
              <a:gd name="connsiteY55" fmla="*/ 5390948 h 6857999"/>
              <a:gd name="connsiteX56" fmla="*/ 7905061 w 8394178"/>
              <a:gd name="connsiteY56" fmla="*/ 5470854 h 6857999"/>
              <a:gd name="connsiteX57" fmla="*/ 7900574 w 8394178"/>
              <a:gd name="connsiteY57" fmla="*/ 5529643 h 6857999"/>
              <a:gd name="connsiteX58" fmla="*/ 7889879 w 8394178"/>
              <a:gd name="connsiteY58" fmla="*/ 5597292 h 6857999"/>
              <a:gd name="connsiteX59" fmla="*/ 7881533 w 8394178"/>
              <a:gd name="connsiteY59" fmla="*/ 5608899 h 6857999"/>
              <a:gd name="connsiteX60" fmla="*/ 7866845 w 8394178"/>
              <a:gd name="connsiteY60" fmla="*/ 5684911 h 6857999"/>
              <a:gd name="connsiteX61" fmla="*/ 7866707 w 8394178"/>
              <a:gd name="connsiteY61" fmla="*/ 5755776 h 6857999"/>
              <a:gd name="connsiteX62" fmla="*/ 7858630 w 8394178"/>
              <a:gd name="connsiteY62" fmla="*/ 5889599 h 6857999"/>
              <a:gd name="connsiteX63" fmla="*/ 7862852 w 8394178"/>
              <a:gd name="connsiteY63" fmla="*/ 5989744 h 6857999"/>
              <a:gd name="connsiteX64" fmla="*/ 7834617 w 8394178"/>
              <a:gd name="connsiteY64" fmla="*/ 6084926 h 6857999"/>
              <a:gd name="connsiteX65" fmla="*/ 7830440 w 8394178"/>
              <a:gd name="connsiteY65" fmla="*/ 6346549 h 6857999"/>
              <a:gd name="connsiteX66" fmla="*/ 7828988 w 8394178"/>
              <a:gd name="connsiteY66" fmla="*/ 6527527 h 6857999"/>
              <a:gd name="connsiteX67" fmla="*/ 7833220 w 8394178"/>
              <a:gd name="connsiteY67" fmla="*/ 6627129 h 6857999"/>
              <a:gd name="connsiteX68" fmla="*/ 7833451 w 8394178"/>
              <a:gd name="connsiteY68" fmla="*/ 6694819 h 6857999"/>
              <a:gd name="connsiteX69" fmla="*/ 7859394 w 8394178"/>
              <a:gd name="connsiteY69" fmla="*/ 6765445 h 6857999"/>
              <a:gd name="connsiteX70" fmla="*/ 7866873 w 8394178"/>
              <a:gd name="connsiteY70" fmla="*/ 6844697 h 6857999"/>
              <a:gd name="connsiteX71" fmla="*/ 7868076 w 8394178"/>
              <a:gd name="connsiteY71" fmla="*/ 6857999 h 6857999"/>
              <a:gd name="connsiteX72" fmla="*/ 2920621 w 8394178"/>
              <a:gd name="connsiteY72" fmla="*/ 6857999 h 6857999"/>
              <a:gd name="connsiteX73" fmla="*/ 0 w 8394178"/>
              <a:gd name="connsiteY73" fmla="*/ 6857999 h 6857999"/>
              <a:gd name="connsiteX74" fmla="*/ 0 w 8394178"/>
              <a:gd name="connsiteY74" fmla="*/ 0 h 6857999"/>
              <a:gd name="connsiteX0" fmla="*/ 0 w 8394178"/>
              <a:gd name="connsiteY0" fmla="*/ 0 h 6857999"/>
              <a:gd name="connsiteX1" fmla="*/ 8236175 w 8394178"/>
              <a:gd name="connsiteY1" fmla="*/ 2 h 6857999"/>
              <a:gd name="connsiteX2" fmla="*/ 8231178 w 8394178"/>
              <a:gd name="connsiteY2" fmla="*/ 14562 h 6857999"/>
              <a:gd name="connsiteX3" fmla="*/ 8234773 w 8394178"/>
              <a:gd name="connsiteY3" fmla="*/ 59077 h 6857999"/>
              <a:gd name="connsiteX4" fmla="*/ 8227623 w 8394178"/>
              <a:gd name="connsiteY4" fmla="*/ 107668 h 6857999"/>
              <a:gd name="connsiteX5" fmla="*/ 8246150 w 8394178"/>
              <a:gd name="connsiteY5" fmla="*/ 246136 h 6857999"/>
              <a:gd name="connsiteX6" fmla="*/ 8224308 w 8394178"/>
              <a:gd name="connsiteY6" fmla="*/ 372908 h 6857999"/>
              <a:gd name="connsiteX7" fmla="*/ 8221687 w 8394178"/>
              <a:gd name="connsiteY7" fmla="*/ 450607 h 6857999"/>
              <a:gd name="connsiteX8" fmla="*/ 8232987 w 8394178"/>
              <a:gd name="connsiteY8" fmla="*/ 812800 h 6857999"/>
              <a:gd name="connsiteX9" fmla="*/ 8241364 w 8394178"/>
              <a:gd name="connsiteY9" fmla="*/ 912727 h 6857999"/>
              <a:gd name="connsiteX10" fmla="*/ 8240165 w 8394178"/>
              <a:gd name="connsiteY10" fmla="*/ 989950 h 6857999"/>
              <a:gd name="connsiteX11" fmla="*/ 8243561 w 8394178"/>
              <a:gd name="connsiteY11" fmla="*/ 1141745 h 6857999"/>
              <a:gd name="connsiteX12" fmla="*/ 8256144 w 8394178"/>
              <a:gd name="connsiteY12" fmla="*/ 1265454 h 6857999"/>
              <a:gd name="connsiteX13" fmla="*/ 8281494 w 8394178"/>
              <a:gd name="connsiteY13" fmla="*/ 1385480 h 6857999"/>
              <a:gd name="connsiteX14" fmla="*/ 8297877 w 8394178"/>
              <a:gd name="connsiteY14" fmla="*/ 1458060 h 6857999"/>
              <a:gd name="connsiteX15" fmla="*/ 8315502 w 8394178"/>
              <a:gd name="connsiteY15" fmla="*/ 1513175 h 6857999"/>
              <a:gd name="connsiteX16" fmla="*/ 8342335 w 8394178"/>
              <a:gd name="connsiteY16" fmla="*/ 1570809 h 6857999"/>
              <a:gd name="connsiteX17" fmla="*/ 8324762 w 8394178"/>
              <a:gd name="connsiteY17" fmla="*/ 1632434 h 6857999"/>
              <a:gd name="connsiteX18" fmla="*/ 8319231 w 8394178"/>
              <a:gd name="connsiteY18" fmla="*/ 1742490 h 6857999"/>
              <a:gd name="connsiteX19" fmla="*/ 8343694 w 8394178"/>
              <a:gd name="connsiteY19" fmla="*/ 1812272 h 6857999"/>
              <a:gd name="connsiteX20" fmla="*/ 8379488 w 8394178"/>
              <a:gd name="connsiteY20" fmla="*/ 1856766 h 6857999"/>
              <a:gd name="connsiteX21" fmla="*/ 8385055 w 8394178"/>
              <a:gd name="connsiteY21" fmla="*/ 1923433 h 6857999"/>
              <a:gd name="connsiteX22" fmla="*/ 8386906 w 8394178"/>
              <a:gd name="connsiteY22" fmla="*/ 1972204 h 6857999"/>
              <a:gd name="connsiteX23" fmla="*/ 8386681 w 8394178"/>
              <a:gd name="connsiteY23" fmla="*/ 2066205 h 6857999"/>
              <a:gd name="connsiteX24" fmla="*/ 8380052 w 8394178"/>
              <a:gd name="connsiteY24" fmla="*/ 2227417 h 6857999"/>
              <a:gd name="connsiteX25" fmla="*/ 8374483 w 8394178"/>
              <a:gd name="connsiteY25" fmla="*/ 2510933 h 6857999"/>
              <a:gd name="connsiteX26" fmla="*/ 8375191 w 8394178"/>
              <a:gd name="connsiteY26" fmla="*/ 2741866 h 6857999"/>
              <a:gd name="connsiteX27" fmla="*/ 8384389 w 8394178"/>
              <a:gd name="connsiteY27" fmla="*/ 2864935 h 6857999"/>
              <a:gd name="connsiteX28" fmla="*/ 8391822 w 8394178"/>
              <a:gd name="connsiteY28" fmla="*/ 2950807 h 6857999"/>
              <a:gd name="connsiteX29" fmla="*/ 8378111 w 8394178"/>
              <a:gd name="connsiteY29" fmla="*/ 2978246 h 6857999"/>
              <a:gd name="connsiteX30" fmla="*/ 8375025 w 8394178"/>
              <a:gd name="connsiteY30" fmla="*/ 2995916 h 6857999"/>
              <a:gd name="connsiteX31" fmla="*/ 8366764 w 8394178"/>
              <a:gd name="connsiteY31" fmla="*/ 2998648 h 6857999"/>
              <a:gd name="connsiteX32" fmla="*/ 8356827 w 8394178"/>
              <a:gd name="connsiteY32" fmla="*/ 3023630 h 6857999"/>
              <a:gd name="connsiteX33" fmla="*/ 8348883 w 8394178"/>
              <a:gd name="connsiteY33" fmla="*/ 3096975 h 6857999"/>
              <a:gd name="connsiteX34" fmla="*/ 8331320 w 8394178"/>
              <a:gd name="connsiteY34" fmla="*/ 3216657 h 6857999"/>
              <a:gd name="connsiteX35" fmla="*/ 8334250 w 8394178"/>
              <a:gd name="connsiteY35" fmla="*/ 3310980 h 6857999"/>
              <a:gd name="connsiteX36" fmla="*/ 8323018 w 8394178"/>
              <a:gd name="connsiteY36" fmla="*/ 3344725 h 6857999"/>
              <a:gd name="connsiteX37" fmla="*/ 8312317 w 8394178"/>
              <a:gd name="connsiteY37" fmla="*/ 3393250 h 6857999"/>
              <a:gd name="connsiteX38" fmla="*/ 8299110 w 8394178"/>
              <a:gd name="connsiteY38" fmla="*/ 3514536 h 6857999"/>
              <a:gd name="connsiteX39" fmla="*/ 8279421 w 8394178"/>
              <a:gd name="connsiteY39" fmla="*/ 3686149 h 6857999"/>
              <a:gd name="connsiteX40" fmla="*/ 8273021 w 8394178"/>
              <a:gd name="connsiteY40" fmla="*/ 3692208 h 6857999"/>
              <a:gd name="connsiteX41" fmla="*/ 8260968 w 8394178"/>
              <a:gd name="connsiteY41" fmla="*/ 3776022 h 6857999"/>
              <a:gd name="connsiteX42" fmla="*/ 8209415 w 8394178"/>
              <a:gd name="connsiteY42" fmla="*/ 4060536 h 6857999"/>
              <a:gd name="connsiteX43" fmla="*/ 8203359 w 8394178"/>
              <a:gd name="connsiteY43" fmla="*/ 4222149 h 6857999"/>
              <a:gd name="connsiteX44" fmla="*/ 8197502 w 8394178"/>
              <a:gd name="connsiteY44" fmla="*/ 4364683 h 6857999"/>
              <a:gd name="connsiteX45" fmla="*/ 8189960 w 8394178"/>
              <a:gd name="connsiteY45" fmla="*/ 4462471 h 6857999"/>
              <a:gd name="connsiteX46" fmla="*/ 8157285 w 8394178"/>
              <a:gd name="connsiteY46" fmla="*/ 4526395 h 6857999"/>
              <a:gd name="connsiteX47" fmla="*/ 8127583 w 8394178"/>
              <a:gd name="connsiteY47" fmla="*/ 4649885 h 6857999"/>
              <a:gd name="connsiteX48" fmla="*/ 8086875 w 8394178"/>
              <a:gd name="connsiteY48" fmla="*/ 4799019 h 6857999"/>
              <a:gd name="connsiteX49" fmla="*/ 8071779 w 8394178"/>
              <a:gd name="connsiteY49" fmla="*/ 4849614 h 6857999"/>
              <a:gd name="connsiteX50" fmla="*/ 8046521 w 8394178"/>
              <a:gd name="connsiteY50" fmla="*/ 4919971 h 6857999"/>
              <a:gd name="connsiteX51" fmla="*/ 7999171 w 8394178"/>
              <a:gd name="connsiteY51" fmla="*/ 5010766 h 6857999"/>
              <a:gd name="connsiteX52" fmla="*/ 7974494 w 8394178"/>
              <a:gd name="connsiteY52" fmla="*/ 5088190 h 6857999"/>
              <a:gd name="connsiteX53" fmla="*/ 7960017 w 8394178"/>
              <a:gd name="connsiteY53" fmla="*/ 5143922 h 6857999"/>
              <a:gd name="connsiteX54" fmla="*/ 7940570 w 8394178"/>
              <a:gd name="connsiteY54" fmla="*/ 5284346 h 6857999"/>
              <a:gd name="connsiteX55" fmla="*/ 7923844 w 8394178"/>
              <a:gd name="connsiteY55" fmla="*/ 5390948 h 6857999"/>
              <a:gd name="connsiteX56" fmla="*/ 7905061 w 8394178"/>
              <a:gd name="connsiteY56" fmla="*/ 5470854 h 6857999"/>
              <a:gd name="connsiteX57" fmla="*/ 7900574 w 8394178"/>
              <a:gd name="connsiteY57" fmla="*/ 5529643 h 6857999"/>
              <a:gd name="connsiteX58" fmla="*/ 7889879 w 8394178"/>
              <a:gd name="connsiteY58" fmla="*/ 5597292 h 6857999"/>
              <a:gd name="connsiteX59" fmla="*/ 7881533 w 8394178"/>
              <a:gd name="connsiteY59" fmla="*/ 5608899 h 6857999"/>
              <a:gd name="connsiteX60" fmla="*/ 7866845 w 8394178"/>
              <a:gd name="connsiteY60" fmla="*/ 5684911 h 6857999"/>
              <a:gd name="connsiteX61" fmla="*/ 7866707 w 8394178"/>
              <a:gd name="connsiteY61" fmla="*/ 5755776 h 6857999"/>
              <a:gd name="connsiteX62" fmla="*/ 7858630 w 8394178"/>
              <a:gd name="connsiteY62" fmla="*/ 5889599 h 6857999"/>
              <a:gd name="connsiteX63" fmla="*/ 7862852 w 8394178"/>
              <a:gd name="connsiteY63" fmla="*/ 5989744 h 6857999"/>
              <a:gd name="connsiteX64" fmla="*/ 7834617 w 8394178"/>
              <a:gd name="connsiteY64" fmla="*/ 6084926 h 6857999"/>
              <a:gd name="connsiteX65" fmla="*/ 7830440 w 8394178"/>
              <a:gd name="connsiteY65" fmla="*/ 6346549 h 6857999"/>
              <a:gd name="connsiteX66" fmla="*/ 7828988 w 8394178"/>
              <a:gd name="connsiteY66" fmla="*/ 6527527 h 6857999"/>
              <a:gd name="connsiteX67" fmla="*/ 7833220 w 8394178"/>
              <a:gd name="connsiteY67" fmla="*/ 6627129 h 6857999"/>
              <a:gd name="connsiteX68" fmla="*/ 7833451 w 8394178"/>
              <a:gd name="connsiteY68" fmla="*/ 6694819 h 6857999"/>
              <a:gd name="connsiteX69" fmla="*/ 7859394 w 8394178"/>
              <a:gd name="connsiteY69" fmla="*/ 6765445 h 6857999"/>
              <a:gd name="connsiteX70" fmla="*/ 7866873 w 8394178"/>
              <a:gd name="connsiteY70" fmla="*/ 6844697 h 6857999"/>
              <a:gd name="connsiteX71" fmla="*/ 7868076 w 8394178"/>
              <a:gd name="connsiteY71" fmla="*/ 6857999 h 6857999"/>
              <a:gd name="connsiteX72" fmla="*/ 0 w 8394178"/>
              <a:gd name="connsiteY72" fmla="*/ 6857999 h 6857999"/>
              <a:gd name="connsiteX73" fmla="*/ 0 w 8394178"/>
              <a:gd name="connsiteY73"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394178" h="6857999">
                <a:moveTo>
                  <a:pt x="0" y="0"/>
                </a:moveTo>
                <a:lnTo>
                  <a:pt x="8236175" y="2"/>
                </a:lnTo>
                <a:lnTo>
                  <a:pt x="8231178" y="14562"/>
                </a:lnTo>
                <a:lnTo>
                  <a:pt x="8234773" y="59077"/>
                </a:lnTo>
                <a:cubicBezTo>
                  <a:pt x="8235275" y="76949"/>
                  <a:pt x="8227121" y="89796"/>
                  <a:pt x="8227623" y="107668"/>
                </a:cubicBezTo>
                <a:cubicBezTo>
                  <a:pt x="8211139" y="138162"/>
                  <a:pt x="8246703" y="201929"/>
                  <a:pt x="8246150" y="246136"/>
                </a:cubicBezTo>
                <a:cubicBezTo>
                  <a:pt x="8245598" y="290343"/>
                  <a:pt x="8257389" y="364179"/>
                  <a:pt x="8224308" y="372908"/>
                </a:cubicBezTo>
                <a:cubicBezTo>
                  <a:pt x="8218864" y="431308"/>
                  <a:pt x="8228745" y="357606"/>
                  <a:pt x="8221687" y="450607"/>
                </a:cubicBezTo>
                <a:cubicBezTo>
                  <a:pt x="8253150" y="551950"/>
                  <a:pt x="8221677" y="787036"/>
                  <a:pt x="8232987" y="812800"/>
                </a:cubicBezTo>
                <a:cubicBezTo>
                  <a:pt x="8263719" y="860799"/>
                  <a:pt x="8226505" y="854953"/>
                  <a:pt x="8241364" y="912727"/>
                </a:cubicBezTo>
                <a:cubicBezTo>
                  <a:pt x="8249854" y="945986"/>
                  <a:pt x="8239798" y="951781"/>
                  <a:pt x="8240165" y="989950"/>
                </a:cubicBezTo>
                <a:cubicBezTo>
                  <a:pt x="8240531" y="1028120"/>
                  <a:pt x="8240898" y="1095828"/>
                  <a:pt x="8243561" y="1141745"/>
                </a:cubicBezTo>
                <a:cubicBezTo>
                  <a:pt x="8246223" y="1187662"/>
                  <a:pt x="8256010" y="1234783"/>
                  <a:pt x="8256144" y="1265454"/>
                </a:cubicBezTo>
                <a:cubicBezTo>
                  <a:pt x="8246450" y="1304052"/>
                  <a:pt x="8278372" y="1370755"/>
                  <a:pt x="8281494" y="1385480"/>
                </a:cubicBezTo>
                <a:cubicBezTo>
                  <a:pt x="8294281" y="1422714"/>
                  <a:pt x="8303397" y="1428103"/>
                  <a:pt x="8297877" y="1458060"/>
                </a:cubicBezTo>
                <a:cubicBezTo>
                  <a:pt x="8297983" y="1468057"/>
                  <a:pt x="8315397" y="1503177"/>
                  <a:pt x="8315502" y="1513175"/>
                </a:cubicBezTo>
                <a:lnTo>
                  <a:pt x="8342335" y="1570809"/>
                </a:lnTo>
                <a:cubicBezTo>
                  <a:pt x="8365894" y="1617136"/>
                  <a:pt x="8315600" y="1595486"/>
                  <a:pt x="8324762" y="1632434"/>
                </a:cubicBezTo>
                <a:cubicBezTo>
                  <a:pt x="8345804" y="1713683"/>
                  <a:pt x="8308403" y="1715203"/>
                  <a:pt x="8319231" y="1742490"/>
                </a:cubicBezTo>
                <a:cubicBezTo>
                  <a:pt x="8327385" y="1767736"/>
                  <a:pt x="8335540" y="1787026"/>
                  <a:pt x="8343694" y="1812272"/>
                </a:cubicBezTo>
                <a:cubicBezTo>
                  <a:pt x="8345710" y="1818102"/>
                  <a:pt x="8382841" y="1845254"/>
                  <a:pt x="8379488" y="1856766"/>
                </a:cubicBezTo>
                <a:lnTo>
                  <a:pt x="8385055" y="1923433"/>
                </a:lnTo>
                <a:lnTo>
                  <a:pt x="8386906" y="1972204"/>
                </a:lnTo>
                <a:cubicBezTo>
                  <a:pt x="8389102" y="1979569"/>
                  <a:pt x="8382464" y="2060117"/>
                  <a:pt x="8386681" y="2066205"/>
                </a:cubicBezTo>
                <a:cubicBezTo>
                  <a:pt x="8400709" y="2153571"/>
                  <a:pt x="8366045" y="2189849"/>
                  <a:pt x="8380052" y="2227417"/>
                </a:cubicBezTo>
                <a:cubicBezTo>
                  <a:pt x="8372543" y="2317591"/>
                  <a:pt x="8379811" y="2407644"/>
                  <a:pt x="8374483" y="2510933"/>
                </a:cubicBezTo>
                <a:cubicBezTo>
                  <a:pt x="8396772" y="2597916"/>
                  <a:pt x="8370232" y="2649734"/>
                  <a:pt x="8375191" y="2741866"/>
                </a:cubicBezTo>
                <a:cubicBezTo>
                  <a:pt x="8394024" y="2779815"/>
                  <a:pt x="8395428" y="2817058"/>
                  <a:pt x="8384389" y="2864935"/>
                </a:cubicBezTo>
                <a:cubicBezTo>
                  <a:pt x="8416004" y="2860552"/>
                  <a:pt x="8357917" y="2937673"/>
                  <a:pt x="8391822" y="2950807"/>
                </a:cubicBezTo>
                <a:lnTo>
                  <a:pt x="8378111" y="2978246"/>
                </a:lnTo>
                <a:lnTo>
                  <a:pt x="8375025" y="2995916"/>
                </a:lnTo>
                <a:lnTo>
                  <a:pt x="8366764" y="2998648"/>
                </a:lnTo>
                <a:lnTo>
                  <a:pt x="8356827" y="3023630"/>
                </a:lnTo>
                <a:cubicBezTo>
                  <a:pt x="8354245" y="3033333"/>
                  <a:pt x="8348477" y="3084375"/>
                  <a:pt x="8348883" y="3096975"/>
                </a:cubicBezTo>
                <a:cubicBezTo>
                  <a:pt x="8363039" y="3142205"/>
                  <a:pt x="8312062" y="3160433"/>
                  <a:pt x="8331320" y="3216657"/>
                </a:cubicBezTo>
                <a:cubicBezTo>
                  <a:pt x="8335649" y="3237178"/>
                  <a:pt x="8345170" y="3299737"/>
                  <a:pt x="8334250" y="3310980"/>
                </a:cubicBezTo>
                <a:cubicBezTo>
                  <a:pt x="8331414" y="3323902"/>
                  <a:pt x="8334413" y="3339340"/>
                  <a:pt x="8323018" y="3344725"/>
                </a:cubicBezTo>
                <a:cubicBezTo>
                  <a:pt x="8309183" y="3353908"/>
                  <a:pt x="8327822" y="3400659"/>
                  <a:pt x="8312317" y="3393250"/>
                </a:cubicBezTo>
                <a:cubicBezTo>
                  <a:pt x="8325036" y="3426421"/>
                  <a:pt x="8307258" y="3487753"/>
                  <a:pt x="8299110" y="3514536"/>
                </a:cubicBezTo>
                <a:cubicBezTo>
                  <a:pt x="8293627" y="3563353"/>
                  <a:pt x="8281866" y="3650327"/>
                  <a:pt x="8279421" y="3686149"/>
                </a:cubicBezTo>
                <a:cubicBezTo>
                  <a:pt x="8277133" y="3687657"/>
                  <a:pt x="8276096" y="3677229"/>
                  <a:pt x="8273021" y="3692208"/>
                </a:cubicBezTo>
                <a:cubicBezTo>
                  <a:pt x="8269945" y="3707187"/>
                  <a:pt x="8252471" y="3757479"/>
                  <a:pt x="8260968" y="3776022"/>
                </a:cubicBezTo>
                <a:cubicBezTo>
                  <a:pt x="8231046" y="3875691"/>
                  <a:pt x="8223343" y="4023237"/>
                  <a:pt x="8209415" y="4060536"/>
                </a:cubicBezTo>
                <a:cubicBezTo>
                  <a:pt x="8204523" y="4150698"/>
                  <a:pt x="8212636" y="4164564"/>
                  <a:pt x="8203359" y="4222149"/>
                </a:cubicBezTo>
                <a:cubicBezTo>
                  <a:pt x="8198769" y="4287917"/>
                  <a:pt x="8194167" y="4339232"/>
                  <a:pt x="8197502" y="4364683"/>
                </a:cubicBezTo>
                <a:lnTo>
                  <a:pt x="8189960" y="4462471"/>
                </a:lnTo>
                <a:cubicBezTo>
                  <a:pt x="8192241" y="4503329"/>
                  <a:pt x="8157418" y="4500454"/>
                  <a:pt x="8157285" y="4526395"/>
                </a:cubicBezTo>
                <a:cubicBezTo>
                  <a:pt x="8151441" y="4623008"/>
                  <a:pt x="8136733" y="4632050"/>
                  <a:pt x="8127583" y="4649885"/>
                </a:cubicBezTo>
                <a:cubicBezTo>
                  <a:pt x="8109657" y="4687979"/>
                  <a:pt x="8101631" y="4758928"/>
                  <a:pt x="8086875" y="4799019"/>
                </a:cubicBezTo>
                <a:cubicBezTo>
                  <a:pt x="8070221" y="4834076"/>
                  <a:pt x="8077158" y="4811645"/>
                  <a:pt x="8071779" y="4849614"/>
                </a:cubicBezTo>
                <a:cubicBezTo>
                  <a:pt x="8057300" y="4853334"/>
                  <a:pt x="8029516" y="4883089"/>
                  <a:pt x="8046521" y="4919971"/>
                </a:cubicBezTo>
                <a:lnTo>
                  <a:pt x="7999171" y="5010766"/>
                </a:lnTo>
                <a:cubicBezTo>
                  <a:pt x="7980458" y="4983259"/>
                  <a:pt x="7994018" y="5107656"/>
                  <a:pt x="7974494" y="5088190"/>
                </a:cubicBezTo>
                <a:cubicBezTo>
                  <a:pt x="7961479" y="5102008"/>
                  <a:pt x="7970341" y="5118851"/>
                  <a:pt x="7960017" y="5143922"/>
                </a:cubicBezTo>
                <a:cubicBezTo>
                  <a:pt x="7951381" y="5192745"/>
                  <a:pt x="7947519" y="5226225"/>
                  <a:pt x="7940570" y="5284346"/>
                </a:cubicBezTo>
                <a:cubicBezTo>
                  <a:pt x="7938188" y="5338386"/>
                  <a:pt x="7933705" y="5337325"/>
                  <a:pt x="7923844" y="5390948"/>
                </a:cubicBezTo>
                <a:cubicBezTo>
                  <a:pt x="7922596" y="5429655"/>
                  <a:pt x="7906054" y="5449508"/>
                  <a:pt x="7905061" y="5470854"/>
                </a:cubicBezTo>
                <a:cubicBezTo>
                  <a:pt x="7925924" y="5526328"/>
                  <a:pt x="7883497" y="5496377"/>
                  <a:pt x="7900574" y="5529643"/>
                </a:cubicBezTo>
                <a:cubicBezTo>
                  <a:pt x="7894813" y="5550879"/>
                  <a:pt x="7899366" y="5587444"/>
                  <a:pt x="7889879" y="5597292"/>
                </a:cubicBezTo>
                <a:lnTo>
                  <a:pt x="7881533" y="5608899"/>
                </a:lnTo>
                <a:cubicBezTo>
                  <a:pt x="7877694" y="5623501"/>
                  <a:pt x="7869316" y="5660431"/>
                  <a:pt x="7866845" y="5684911"/>
                </a:cubicBezTo>
                <a:cubicBezTo>
                  <a:pt x="7856004" y="5692608"/>
                  <a:pt x="7861304" y="5734344"/>
                  <a:pt x="7866707" y="5755776"/>
                </a:cubicBezTo>
                <a:cubicBezTo>
                  <a:pt x="7867905" y="5792777"/>
                  <a:pt x="7841786" y="5848613"/>
                  <a:pt x="7858630" y="5889599"/>
                </a:cubicBezTo>
                <a:cubicBezTo>
                  <a:pt x="7861076" y="5932097"/>
                  <a:pt x="7859359" y="5940901"/>
                  <a:pt x="7862852" y="5989744"/>
                </a:cubicBezTo>
                <a:cubicBezTo>
                  <a:pt x="7870213" y="6020787"/>
                  <a:pt x="7836478" y="6024963"/>
                  <a:pt x="7834617" y="6084926"/>
                </a:cubicBezTo>
                <a:cubicBezTo>
                  <a:pt x="7828898" y="6134231"/>
                  <a:pt x="7850648" y="6240432"/>
                  <a:pt x="7830440" y="6346549"/>
                </a:cubicBezTo>
                <a:cubicBezTo>
                  <a:pt x="7840187" y="6409741"/>
                  <a:pt x="7834403" y="6468689"/>
                  <a:pt x="7828988" y="6527527"/>
                </a:cubicBezTo>
                <a:cubicBezTo>
                  <a:pt x="7812745" y="6585667"/>
                  <a:pt x="7840670" y="6579284"/>
                  <a:pt x="7833220" y="6627129"/>
                </a:cubicBezTo>
                <a:cubicBezTo>
                  <a:pt x="7836598" y="6635153"/>
                  <a:pt x="7838259" y="6697665"/>
                  <a:pt x="7833451" y="6694819"/>
                </a:cubicBezTo>
                <a:cubicBezTo>
                  <a:pt x="7835476" y="6716947"/>
                  <a:pt x="7854551" y="6732844"/>
                  <a:pt x="7859394" y="6765445"/>
                </a:cubicBezTo>
                <a:cubicBezTo>
                  <a:pt x="7860760" y="6776325"/>
                  <a:pt x="7863817" y="6810511"/>
                  <a:pt x="7866873" y="6844697"/>
                </a:cubicBezTo>
                <a:lnTo>
                  <a:pt x="7868076" y="6857999"/>
                </a:lnTo>
                <a:lnTo>
                  <a:pt x="0" y="6857999"/>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D17414-FDE9-4D41-A7CF-013677178E73}"/>
              </a:ext>
            </a:extLst>
          </p:cNvPr>
          <p:cNvSpPr>
            <a:spLocks noGrp="1"/>
          </p:cNvSpPr>
          <p:nvPr>
            <p:ph type="title"/>
          </p:nvPr>
        </p:nvSpPr>
        <p:spPr>
          <a:xfrm>
            <a:off x="5647464" y="1100371"/>
            <a:ext cx="6301934" cy="4179969"/>
          </a:xfrm>
        </p:spPr>
        <p:txBody>
          <a:bodyPr vert="horz" lIns="91440" tIns="45720" rIns="91440" bIns="45720" rtlCol="0" anchor="b">
            <a:normAutofit/>
          </a:bodyPr>
          <a:lstStyle/>
          <a:p>
            <a:r>
              <a:rPr lang="en-US" sz="4000" b="1" i="0" kern="1200" dirty="0">
                <a:solidFill>
                  <a:schemeClr val="tx1"/>
                </a:solidFill>
                <a:effectLst/>
                <a:latin typeface="+mj-lt"/>
                <a:ea typeface="+mj-ea"/>
                <a:cs typeface="+mj-cs"/>
              </a:rPr>
              <a:t>Reflecting on Anti-bias Education in Action:</a:t>
            </a:r>
            <a:br>
              <a:rPr lang="en-US" sz="4000" b="1" i="0" kern="1200" dirty="0">
                <a:solidFill>
                  <a:schemeClr val="tx1"/>
                </a:solidFill>
                <a:effectLst/>
                <a:latin typeface="+mj-lt"/>
                <a:ea typeface="+mj-ea"/>
                <a:cs typeface="+mj-cs"/>
              </a:rPr>
            </a:br>
            <a:r>
              <a:rPr lang="en-US" sz="4000" b="1" i="0" kern="1200" dirty="0">
                <a:solidFill>
                  <a:schemeClr val="tx1"/>
                </a:solidFill>
                <a:effectLst/>
                <a:latin typeface="+mj-lt"/>
                <a:ea typeface="+mj-ea"/>
                <a:cs typeface="+mj-cs"/>
              </a:rPr>
              <a:t>The Early Years</a:t>
            </a:r>
            <a:br>
              <a:rPr lang="en-US" sz="4000" b="1" i="0" kern="1200" dirty="0">
                <a:solidFill>
                  <a:schemeClr val="tx1"/>
                </a:solidFill>
                <a:effectLst/>
                <a:latin typeface="+mj-lt"/>
                <a:ea typeface="+mj-ea"/>
                <a:cs typeface="+mj-cs"/>
              </a:rPr>
            </a:br>
            <a:br>
              <a:rPr lang="en-US" sz="4000" b="1" i="0" kern="1200" dirty="0">
                <a:solidFill>
                  <a:schemeClr val="tx1"/>
                </a:solidFill>
                <a:effectLst/>
                <a:latin typeface="+mj-lt"/>
                <a:ea typeface="+mj-ea"/>
                <a:cs typeface="+mj-cs"/>
              </a:rPr>
            </a:br>
            <a:r>
              <a:rPr lang="en-US" sz="3200" b="1" i="0" kern="1200" dirty="0">
                <a:solidFill>
                  <a:schemeClr val="tx1"/>
                </a:solidFill>
                <a:effectLst/>
                <a:latin typeface="+mj-lt"/>
                <a:ea typeface="+mj-ea"/>
                <a:cs typeface="+mj-cs"/>
              </a:rPr>
              <a:t>https://www.antibiasleadersece.com/</a:t>
            </a:r>
            <a:br>
              <a:rPr lang="en-US" sz="2100" b="1" i="0" kern="1200" dirty="0">
                <a:solidFill>
                  <a:schemeClr val="tx1"/>
                </a:solidFill>
                <a:effectLst/>
                <a:latin typeface="+mj-lt"/>
                <a:ea typeface="+mj-ea"/>
                <a:cs typeface="+mj-cs"/>
              </a:rPr>
            </a:br>
            <a:endParaRPr lang="en-US" sz="2100" b="1" i="0" kern="1200" dirty="0">
              <a:solidFill>
                <a:schemeClr val="tx1"/>
              </a:solidFill>
              <a:effectLst/>
              <a:latin typeface="+mj-lt"/>
              <a:ea typeface="+mj-ea"/>
              <a:cs typeface="+mj-cs"/>
            </a:endParaRPr>
          </a:p>
        </p:txBody>
      </p:sp>
      <p:pic>
        <p:nvPicPr>
          <p:cNvPr id="6" name="Content Placeholder 5">
            <a:extLst>
              <a:ext uri="{FF2B5EF4-FFF2-40B4-BE49-F238E27FC236}">
                <a16:creationId xmlns:a16="http://schemas.microsoft.com/office/drawing/2014/main" id="{ACE5C321-3E82-4A3C-8A74-AA4EE08CB094}"/>
              </a:ext>
            </a:extLst>
          </p:cNvPr>
          <p:cNvPicPr>
            <a:picLocks noGrp="1" noChangeAspect="1"/>
          </p:cNvPicPr>
          <p:nvPr>
            <p:ph sz="half" idx="1"/>
          </p:nvPr>
        </p:nvPicPr>
        <p:blipFill>
          <a:blip r:embed="rId3"/>
          <a:stretch>
            <a:fillRect/>
          </a:stretch>
        </p:blipFill>
        <p:spPr>
          <a:xfrm>
            <a:off x="217014" y="643171"/>
            <a:ext cx="4613083" cy="5966922"/>
          </a:xfrm>
          <a:prstGeom prst="rect">
            <a:avLst/>
          </a:prstGeom>
        </p:spPr>
      </p:pic>
    </p:spTree>
    <p:extLst>
      <p:ext uri="{BB962C8B-B14F-4D97-AF65-F5344CB8AC3E}">
        <p14:creationId xmlns:p14="http://schemas.microsoft.com/office/powerpoint/2010/main" val="1240866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246A41-ED08-4E38-98EB-3E442B1E082C}"/>
              </a:ext>
            </a:extLst>
          </p:cNvPr>
          <p:cNvSpPr>
            <a:spLocks noGrp="1"/>
          </p:cNvSpPr>
          <p:nvPr>
            <p:ph idx="1"/>
          </p:nvPr>
        </p:nvSpPr>
        <p:spPr>
          <a:xfrm>
            <a:off x="461681" y="1583578"/>
            <a:ext cx="11373267" cy="4351338"/>
          </a:xfrm>
        </p:spPr>
        <p:txBody>
          <a:bodyPr/>
          <a:lstStyle/>
          <a:p>
            <a:r>
              <a:rPr lang="en-US" sz="4000" dirty="0"/>
              <a:t>Part 1: Intro to Implicit Bias </a:t>
            </a:r>
          </a:p>
          <a:p>
            <a:r>
              <a:rPr lang="en-US" sz="4000" dirty="0"/>
              <a:t>Part 2: Effects of Implicit Bias &amp; Racial Bias</a:t>
            </a:r>
          </a:p>
          <a:p>
            <a:r>
              <a:rPr lang="en-US" sz="4000" dirty="0"/>
              <a:t>Part 3: What Can I Do as an Individual?</a:t>
            </a:r>
          </a:p>
          <a:p>
            <a:r>
              <a:rPr lang="en-US" sz="4000" dirty="0"/>
              <a:t>Part 4: What Can I Do as a Child Care Provider? </a:t>
            </a:r>
          </a:p>
          <a:p>
            <a:r>
              <a:rPr lang="en-US" sz="4000" dirty="0"/>
              <a:t>Part 5: What Can My Child Care Program Do?</a:t>
            </a:r>
          </a:p>
          <a:p>
            <a:r>
              <a:rPr lang="en-US" sz="4000" dirty="0"/>
              <a:t>Part 6: Resources &amp; Reflections</a:t>
            </a:r>
          </a:p>
          <a:p>
            <a:endParaRPr lang="en-US" dirty="0"/>
          </a:p>
          <a:p>
            <a:endParaRPr lang="en-US" dirty="0"/>
          </a:p>
        </p:txBody>
      </p:sp>
      <p:sp>
        <p:nvSpPr>
          <p:cNvPr id="4" name="TextBox 3">
            <a:extLst>
              <a:ext uri="{FF2B5EF4-FFF2-40B4-BE49-F238E27FC236}">
                <a16:creationId xmlns:a16="http://schemas.microsoft.com/office/drawing/2014/main" id="{398AD0A5-B666-4DB9-A70D-CF7EA630EDAE}"/>
              </a:ext>
            </a:extLst>
          </p:cNvPr>
          <p:cNvSpPr txBox="1"/>
          <p:nvPr/>
        </p:nvSpPr>
        <p:spPr>
          <a:xfrm>
            <a:off x="215153" y="349622"/>
            <a:ext cx="5082988" cy="769441"/>
          </a:xfrm>
          <a:prstGeom prst="rect">
            <a:avLst/>
          </a:prstGeom>
          <a:noFill/>
        </p:spPr>
        <p:txBody>
          <a:bodyPr wrap="square" rtlCol="0">
            <a:spAutoFit/>
          </a:bodyPr>
          <a:lstStyle/>
          <a:p>
            <a:r>
              <a:rPr lang="en-US" sz="4400" b="1"/>
              <a:t>Our Time Together</a:t>
            </a:r>
            <a:endParaRPr lang="en-US" sz="4400" b="1" dirty="0"/>
          </a:p>
        </p:txBody>
      </p:sp>
    </p:spTree>
    <p:extLst>
      <p:ext uri="{BB962C8B-B14F-4D97-AF65-F5344CB8AC3E}">
        <p14:creationId xmlns:p14="http://schemas.microsoft.com/office/powerpoint/2010/main" val="344258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itle 2">
            <a:extLst>
              <a:ext uri="{FF2B5EF4-FFF2-40B4-BE49-F238E27FC236}">
                <a16:creationId xmlns:a16="http://schemas.microsoft.com/office/drawing/2014/main" id="{43BDB673-0384-4266-B871-05CEE8D956E2}"/>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pPr>
            <a:r>
              <a:rPr lang="en-US" sz="5400" kern="1200" dirty="0">
                <a:solidFill>
                  <a:schemeClr val="tx1"/>
                </a:solidFill>
                <a:latin typeface="+mj-lt"/>
                <a:ea typeface="+mj-ea"/>
                <a:cs typeface="+mj-cs"/>
              </a:rPr>
              <a:t>Learn more!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Content Placeholder 1">
            <a:extLst>
              <a:ext uri="{FF2B5EF4-FFF2-40B4-BE49-F238E27FC236}">
                <a16:creationId xmlns:a16="http://schemas.microsoft.com/office/drawing/2014/main" id="{DDCA718B-BDDF-425B-BA2C-7E161E6CBFA2}"/>
              </a:ext>
            </a:extLst>
          </p:cNvPr>
          <p:cNvSpPr>
            <a:spLocks noGrp="1"/>
          </p:cNvSpPr>
          <p:nvPr>
            <p:ph idx="4294967295"/>
          </p:nvPr>
        </p:nvSpPr>
        <p:spPr>
          <a:xfrm>
            <a:off x="838200" y="1929384"/>
            <a:ext cx="10515600" cy="4251960"/>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endParaRPr lang="en-US" sz="2000" kern="1200" dirty="0">
              <a:solidFill>
                <a:schemeClr val="tx1"/>
              </a:solidFill>
              <a:latin typeface="+mn-lt"/>
              <a:ea typeface="+mn-ea"/>
              <a:cs typeface="+mn-cs"/>
              <a:hlinkClick r:id="rId3"/>
            </a:endParaRPr>
          </a:p>
          <a:p>
            <a:pPr marL="34290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Mississippi Thrive! </a:t>
            </a:r>
            <a:r>
              <a:rPr lang="en-US" sz="2000" kern="1200" dirty="0">
                <a:solidFill>
                  <a:schemeClr val="tx1"/>
                </a:solidFill>
                <a:latin typeface="+mn-lt"/>
                <a:ea typeface="+mn-ea"/>
                <a:cs typeface="+mn-cs"/>
                <a:hlinkClick r:id="rId3"/>
              </a:rPr>
              <a:t>Mississippi Thrive! www.mississippithrive.com</a:t>
            </a:r>
            <a:endParaRPr lang="en-US" sz="2000" kern="1200" dirty="0">
              <a:solidFill>
                <a:schemeClr val="tx1"/>
              </a:solidFill>
              <a:latin typeface="+mn-lt"/>
              <a:ea typeface="+mn-ea"/>
              <a:cs typeface="+mn-cs"/>
            </a:endParaRPr>
          </a:p>
          <a:p>
            <a:pPr marL="34290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NAEYC</a:t>
            </a:r>
            <a:r>
              <a:rPr lang="en-US" sz="2000" kern="1200" dirty="0">
                <a:solidFill>
                  <a:schemeClr val="tx1"/>
                </a:solidFill>
                <a:latin typeface="+mn-lt"/>
                <a:ea typeface="+mn-ea"/>
                <a:cs typeface="+mn-cs"/>
              </a:rPr>
              <a:t> </a:t>
            </a:r>
            <a:r>
              <a:rPr lang="en-US" sz="2000" kern="1200" dirty="0">
                <a:solidFill>
                  <a:schemeClr val="tx1"/>
                </a:solidFill>
                <a:latin typeface="+mn-lt"/>
                <a:ea typeface="+mn-ea"/>
                <a:cs typeface="+mn-cs"/>
                <a:hlinkClick r:id="rId4"/>
              </a:rPr>
              <a:t>https://www.naeyc.org/resources/pubs/books/anti-bias-education</a:t>
            </a:r>
            <a:r>
              <a:rPr lang="en-US" sz="2000" kern="1200" dirty="0">
                <a:solidFill>
                  <a:schemeClr val="tx1"/>
                </a:solidFill>
                <a:latin typeface="+mn-lt"/>
                <a:ea typeface="+mn-ea"/>
                <a:cs typeface="+mn-cs"/>
              </a:rPr>
              <a:t> and </a:t>
            </a:r>
            <a:r>
              <a:rPr lang="en-US" sz="2000" dirty="0">
                <a:hlinkClick r:id="rId5"/>
              </a:rPr>
              <a:t>https://www.naeyc.org/resources/pubs/yc/may2016/culturally-responsive-classroom</a:t>
            </a:r>
            <a:endParaRPr lang="en-US" sz="2000" dirty="0"/>
          </a:p>
          <a:p>
            <a:pPr marL="34290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Implicit Bias Test  </a:t>
            </a:r>
            <a:r>
              <a:rPr lang="en-US" sz="2000" kern="1200" dirty="0">
                <a:solidFill>
                  <a:schemeClr val="tx1"/>
                </a:solidFill>
                <a:latin typeface="+mn-lt"/>
                <a:ea typeface="+mn-ea"/>
                <a:cs typeface="+mn-cs"/>
                <a:hlinkClick r:id="rId6"/>
              </a:rPr>
              <a:t>https://implicit.harvard.edu/implicit/education.html</a:t>
            </a:r>
            <a:endParaRPr lang="en-US" sz="2000" kern="1200" dirty="0">
              <a:solidFill>
                <a:schemeClr val="tx1"/>
              </a:solidFill>
              <a:latin typeface="+mn-lt"/>
              <a:ea typeface="+mn-ea"/>
              <a:cs typeface="+mn-cs"/>
            </a:endParaRPr>
          </a:p>
          <a:p>
            <a:pPr marL="34290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Harvard Center on the Developing Child </a:t>
            </a:r>
            <a:r>
              <a:rPr lang="en-US" sz="2000" kern="1200" dirty="0">
                <a:solidFill>
                  <a:schemeClr val="tx1"/>
                </a:solidFill>
                <a:latin typeface="+mn-lt"/>
                <a:ea typeface="+mn-ea"/>
                <a:cs typeface="+mn-cs"/>
                <a:hlinkClick r:id="rId7"/>
              </a:rPr>
              <a:t>https://developingchild.harvard.edu/media-coverage/take-the-ace-quiz-and-learn-what-it-does-and-doesnt-mean/</a:t>
            </a:r>
            <a:endParaRPr lang="en-US" sz="2000" kern="1200" dirty="0">
              <a:solidFill>
                <a:schemeClr val="tx1"/>
              </a:solidFill>
              <a:latin typeface="+mn-lt"/>
              <a:ea typeface="+mn-ea"/>
              <a:cs typeface="+mn-cs"/>
            </a:endParaRPr>
          </a:p>
          <a:p>
            <a:pPr marL="34290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MS Department of Education </a:t>
            </a:r>
            <a:r>
              <a:rPr lang="en-US" sz="2000" kern="1200" dirty="0">
                <a:solidFill>
                  <a:schemeClr val="tx1"/>
                </a:solidFill>
                <a:latin typeface="+mn-lt"/>
                <a:ea typeface="+mn-ea"/>
                <a:cs typeface="+mn-cs"/>
                <a:hlinkClick r:id="rId8"/>
              </a:rPr>
              <a:t>https://www.mdek12.org/OFP/parent-engagement</a:t>
            </a:r>
            <a:endParaRPr lang="en-US" sz="2000" kern="1200" dirty="0">
              <a:solidFill>
                <a:schemeClr val="tx1"/>
              </a:solidFill>
              <a:latin typeface="+mn-lt"/>
              <a:ea typeface="+mn-ea"/>
              <a:cs typeface="+mn-cs"/>
            </a:endParaRPr>
          </a:p>
          <a:p>
            <a:pPr marL="34290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Head Start Funds of Knowledge </a:t>
            </a:r>
            <a:r>
              <a:rPr lang="en-US" sz="2000" kern="1200" dirty="0">
                <a:solidFill>
                  <a:schemeClr val="tx1"/>
                </a:solidFill>
                <a:latin typeface="+mn-lt"/>
                <a:ea typeface="+mn-ea"/>
                <a:cs typeface="+mn-cs"/>
                <a:hlinkClick r:id="rId9"/>
              </a:rPr>
              <a:t>https://eclkc.ohs.acf.hhs.gov/video/funds-knowledge-video</a:t>
            </a:r>
            <a:r>
              <a:rPr lang="en-US" sz="2000" kern="1200" dirty="0">
                <a:solidFill>
                  <a:schemeClr val="tx1"/>
                </a:solidFill>
                <a:latin typeface="+mn-lt"/>
                <a:ea typeface="+mn-ea"/>
                <a:cs typeface="+mn-cs"/>
              </a:rPr>
              <a:t> </a:t>
            </a:r>
          </a:p>
          <a:p>
            <a:pPr marL="342900" indent="-228600">
              <a:lnSpc>
                <a:spcPct val="90000"/>
              </a:lnSpc>
              <a:spcAft>
                <a:spcPts val="600"/>
              </a:spcAft>
              <a:buFont typeface="Arial" panose="020B0604020202020204" pitchFamily="34" charset="0"/>
              <a:buChar char="•"/>
            </a:pPr>
            <a:endParaRPr lang="en-US" sz="20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000" kern="1200" dirty="0">
                <a:solidFill>
                  <a:schemeClr val="tx1"/>
                </a:solidFill>
                <a:latin typeface="+mn-lt"/>
                <a:ea typeface="+mn-ea"/>
                <a:cs typeface="+mn-cs"/>
              </a:rPr>
              <a:t>Book:  </a:t>
            </a:r>
            <a:r>
              <a:rPr lang="en-US" sz="2000" b="1" kern="1200" dirty="0">
                <a:solidFill>
                  <a:schemeClr val="tx1"/>
                </a:solidFill>
                <a:latin typeface="+mn-lt"/>
                <a:ea typeface="+mn-ea"/>
                <a:cs typeface="+mn-cs"/>
              </a:rPr>
              <a:t>Anti-Bias Education for Young Children and Ourselves</a:t>
            </a:r>
            <a:r>
              <a:rPr lang="en-US" sz="2000" kern="1200" dirty="0">
                <a:solidFill>
                  <a:schemeClr val="tx1"/>
                </a:solidFill>
                <a:latin typeface="+mn-lt"/>
                <a:ea typeface="+mn-ea"/>
                <a:cs typeface="+mn-cs"/>
              </a:rPr>
              <a:t>, Second Edition  </a:t>
            </a:r>
            <a:r>
              <a:rPr lang="en-US" sz="2000" kern="1200" cap="all" dirty="0">
                <a:solidFill>
                  <a:schemeClr val="tx1"/>
                </a:solidFill>
                <a:latin typeface="+mn-lt"/>
                <a:ea typeface="+mn-ea"/>
                <a:cs typeface="+mn-cs"/>
              </a:rPr>
              <a:t>LOUISE DERMAN-SPARKS, JULIE OLSEN EDWARDS, CATHERINE M. GOINS</a:t>
            </a:r>
          </a:p>
          <a:p>
            <a:pPr indent="-228600">
              <a:lnSpc>
                <a:spcPct val="90000"/>
              </a:lnSpc>
              <a:spcAft>
                <a:spcPts val="600"/>
              </a:spcAft>
              <a:buFont typeface="Arial" panose="020B0604020202020204" pitchFamily="34" charset="0"/>
              <a:buChar char="•"/>
            </a:pPr>
            <a:endParaRPr lang="en-US" sz="2000" b="1" kern="1200" dirty="0">
              <a:solidFill>
                <a:schemeClr val="tx1"/>
              </a:solidFill>
              <a:latin typeface="+mn-lt"/>
              <a:ea typeface="+mn-ea"/>
              <a:cs typeface="+mn-cs"/>
            </a:endParaRPr>
          </a:p>
        </p:txBody>
      </p:sp>
    </p:spTree>
    <p:extLst>
      <p:ext uri="{BB962C8B-B14F-4D97-AF65-F5344CB8AC3E}">
        <p14:creationId xmlns:p14="http://schemas.microsoft.com/office/powerpoint/2010/main" val="2013932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0C818D25-D6A1-40D7-BF82-EA516C0F2897}"/>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pPr>
            <a:r>
              <a:rPr lang="en-US" sz="5400" kern="1200" dirty="0">
                <a:solidFill>
                  <a:schemeClr val="tx1"/>
                </a:solidFill>
                <a:latin typeface="+mj-lt"/>
                <a:ea typeface="+mj-ea"/>
                <a:cs typeface="+mj-cs"/>
              </a:rPr>
              <a:t>Learn more!</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4E550693-93CB-441F-9A1C-8582B989E996}"/>
              </a:ext>
            </a:extLst>
          </p:cNvPr>
          <p:cNvSpPr>
            <a:spLocks noGrp="1"/>
          </p:cNvSpPr>
          <p:nvPr>
            <p:ph type="body" idx="4294967295"/>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kern="1200" dirty="0">
                <a:solidFill>
                  <a:schemeClr val="tx1"/>
                </a:solidFill>
                <a:latin typeface="+mn-lt"/>
                <a:ea typeface="+mn-ea"/>
                <a:cs typeface="+mn-cs"/>
              </a:rPr>
              <a:t>Zero to Three  </a:t>
            </a:r>
            <a:r>
              <a:rPr lang="en-US" sz="2200" kern="1200" dirty="0">
                <a:solidFill>
                  <a:schemeClr val="tx1"/>
                </a:solidFill>
                <a:latin typeface="+mn-lt"/>
                <a:ea typeface="+mn-ea"/>
                <a:cs typeface="+mn-cs"/>
                <a:hlinkClick r:id="rId3"/>
              </a:rPr>
              <a:t>https://www.zerotothree.org/resources/2896-getting-started-with-mindfulness-a-toolkit-for-early-childhood-organizations</a:t>
            </a:r>
            <a:endParaRPr lang="en-US" sz="22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200" b="1" kern="1200" dirty="0">
                <a:solidFill>
                  <a:schemeClr val="tx1"/>
                </a:solidFill>
                <a:latin typeface="+mn-lt"/>
                <a:ea typeface="+mn-ea"/>
                <a:cs typeface="+mn-cs"/>
              </a:rPr>
              <a:t>Teaching for Change</a:t>
            </a:r>
            <a:r>
              <a:rPr lang="en-US" sz="2200" kern="1200" dirty="0">
                <a:solidFill>
                  <a:schemeClr val="tx1"/>
                </a:solidFill>
                <a:latin typeface="+mn-lt"/>
                <a:ea typeface="+mn-ea"/>
                <a:cs typeface="+mn-cs"/>
              </a:rPr>
              <a:t> </a:t>
            </a:r>
            <a:r>
              <a:rPr lang="en-US" sz="2200" kern="1200" dirty="0">
                <a:solidFill>
                  <a:schemeClr val="tx1"/>
                </a:solidFill>
                <a:latin typeface="+mn-lt"/>
                <a:ea typeface="+mn-ea"/>
                <a:cs typeface="+mn-cs"/>
                <a:hlinkClick r:id="rId4"/>
              </a:rPr>
              <a:t>https://www.teachingforchange.org/anti-bias-education</a:t>
            </a:r>
            <a:endParaRPr lang="en-US" sz="22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200" b="1" kern="1200" dirty="0">
                <a:solidFill>
                  <a:schemeClr val="tx1"/>
                </a:solidFill>
                <a:latin typeface="+mn-lt"/>
                <a:ea typeface="+mn-ea"/>
                <a:cs typeface="+mn-cs"/>
              </a:rPr>
              <a:t>Social Justice Books</a:t>
            </a:r>
            <a:r>
              <a:rPr lang="en-US" sz="2200" kern="1200" dirty="0">
                <a:solidFill>
                  <a:schemeClr val="tx1"/>
                </a:solidFill>
                <a:latin typeface="+mn-lt"/>
                <a:ea typeface="+mn-ea"/>
                <a:cs typeface="+mn-cs"/>
              </a:rPr>
              <a:t> </a:t>
            </a:r>
            <a:r>
              <a:rPr lang="en-US" sz="2200" kern="1200" dirty="0">
                <a:solidFill>
                  <a:schemeClr val="tx1"/>
                </a:solidFill>
                <a:latin typeface="+mn-lt"/>
                <a:ea typeface="+mn-ea"/>
                <a:cs typeface="+mn-cs"/>
                <a:hlinkClick r:id="rId5"/>
              </a:rPr>
              <a:t>https://socialjusticebooks.org/</a:t>
            </a:r>
            <a:endParaRPr lang="en-US" sz="22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200" b="1" kern="1200" dirty="0">
                <a:solidFill>
                  <a:schemeClr val="tx1"/>
                </a:solidFill>
                <a:latin typeface="+mn-lt"/>
                <a:ea typeface="+mn-ea"/>
                <a:cs typeface="+mn-cs"/>
              </a:rPr>
              <a:t>Teaching Tolerance / Learning for Justice </a:t>
            </a:r>
            <a:r>
              <a:rPr lang="en-US" sz="2200" u="sng" kern="1200" dirty="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PD module on Anti-Bias Education</a:t>
            </a:r>
            <a:r>
              <a:rPr lang="en-US" sz="2200" kern="1200" dirty="0">
                <a:solidFill>
                  <a:schemeClr val="tx1"/>
                </a:solidFill>
                <a:latin typeface="+mn-lt"/>
                <a:ea typeface="+mn-ea"/>
                <a:cs typeface="+mn-cs"/>
              </a:rPr>
              <a:t> from Teaching Tolerance: Critical Practices for Anti-bias Education </a:t>
            </a:r>
            <a:r>
              <a:rPr lang="en-US" sz="2200" kern="1200" cap="all" dirty="0">
                <a:solidFill>
                  <a:schemeClr val="tx1"/>
                </a:solidFill>
                <a:latin typeface="+mn-lt"/>
                <a:ea typeface="+mn-ea"/>
                <a:cs typeface="+mn-cs"/>
                <a:hlinkClick r:id="rId6"/>
              </a:rPr>
              <a:t>https://www.tolerance.org/professional-development/critical-practices-for-antibias-education</a:t>
            </a:r>
            <a:endParaRPr lang="en-US" sz="2200" kern="1200" cap="all"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200" b="1" kern="1200" dirty="0">
                <a:solidFill>
                  <a:schemeClr val="tx1"/>
                </a:solidFill>
                <a:latin typeface="+mn-lt"/>
                <a:ea typeface="+mn-ea"/>
                <a:cs typeface="+mn-cs"/>
              </a:rPr>
              <a:t>Institute for Learning &amp; Brain Sciences/ Equity Briefs </a:t>
            </a:r>
            <a:r>
              <a:rPr lang="en-US" sz="2200" kern="1200" dirty="0">
                <a:solidFill>
                  <a:schemeClr val="tx1"/>
                </a:solidFill>
                <a:latin typeface="+mn-lt"/>
                <a:ea typeface="+mn-ea"/>
                <a:cs typeface="+mn-cs"/>
                <a:hlinkClick r:id="rId7"/>
              </a:rPr>
              <a:t>https://modules.ilabs.uw.edu/equity-briefs/</a:t>
            </a:r>
            <a:endParaRPr lang="en-US" sz="22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200" b="1" kern="1200" dirty="0">
                <a:solidFill>
                  <a:schemeClr val="tx1"/>
                </a:solidFill>
                <a:latin typeface="+mn-lt"/>
                <a:ea typeface="+mn-ea"/>
                <a:cs typeface="+mn-cs"/>
              </a:rPr>
              <a:t>Vroom</a:t>
            </a:r>
            <a:r>
              <a:rPr lang="en-US" sz="2200" kern="1200" dirty="0">
                <a:solidFill>
                  <a:schemeClr val="tx1"/>
                </a:solidFill>
                <a:latin typeface="+mn-lt"/>
                <a:ea typeface="+mn-ea"/>
                <a:cs typeface="+mn-cs"/>
              </a:rPr>
              <a:t>  </a:t>
            </a:r>
            <a:r>
              <a:rPr lang="en-US" sz="2200" kern="1200" dirty="0">
                <a:solidFill>
                  <a:schemeClr val="tx1"/>
                </a:solidFill>
                <a:latin typeface="+mn-lt"/>
                <a:ea typeface="+mn-ea"/>
                <a:cs typeface="+mn-cs"/>
                <a:hlinkClick r:id="rId8"/>
              </a:rPr>
              <a:t>https://www.vroom.org/</a:t>
            </a:r>
            <a:endParaRPr lang="en-US" sz="22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200" b="1" kern="1200" dirty="0">
                <a:solidFill>
                  <a:schemeClr val="tx1"/>
                </a:solidFill>
                <a:latin typeface="+mn-lt"/>
                <a:ea typeface="+mn-ea"/>
                <a:cs typeface="+mn-cs"/>
              </a:rPr>
              <a:t>Mind in the Making  </a:t>
            </a:r>
            <a:r>
              <a:rPr lang="en-US" sz="2200" kern="1200" dirty="0">
                <a:solidFill>
                  <a:schemeClr val="tx1"/>
                </a:solidFill>
                <a:latin typeface="+mn-lt"/>
                <a:ea typeface="+mn-ea"/>
                <a:cs typeface="+mn-cs"/>
                <a:hlinkClick r:id="rId9"/>
              </a:rPr>
              <a:t>https://www.mindinthemaking.org/</a:t>
            </a:r>
            <a:endParaRPr lang="en-US" sz="22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22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22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2200" b="1"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2200" b="1" kern="1200" dirty="0">
              <a:solidFill>
                <a:schemeClr val="tx1"/>
              </a:solidFill>
              <a:latin typeface="+mn-lt"/>
              <a:ea typeface="+mn-ea"/>
              <a:cs typeface="+mn-cs"/>
            </a:endParaRPr>
          </a:p>
        </p:txBody>
      </p:sp>
    </p:spTree>
    <p:extLst>
      <p:ext uri="{BB962C8B-B14F-4D97-AF65-F5344CB8AC3E}">
        <p14:creationId xmlns:p14="http://schemas.microsoft.com/office/powerpoint/2010/main" val="3433295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D9677-83CB-4A79-AEC6-8F5CC414A0A7}"/>
              </a:ext>
            </a:extLst>
          </p:cNvPr>
          <p:cNvSpPr>
            <a:spLocks noGrp="1"/>
          </p:cNvSpPr>
          <p:nvPr>
            <p:ph type="title"/>
          </p:nvPr>
        </p:nvSpPr>
        <p:spPr>
          <a:xfrm>
            <a:off x="0" y="223838"/>
            <a:ext cx="12192000" cy="914400"/>
          </a:xfrm>
        </p:spPr>
        <p:txBody>
          <a:bodyPr/>
          <a:lstStyle/>
          <a:p>
            <a:r>
              <a:rPr lang="en-US" dirty="0"/>
              <a:t>Today’s Session Handouts</a:t>
            </a:r>
          </a:p>
        </p:txBody>
      </p:sp>
      <p:sp>
        <p:nvSpPr>
          <p:cNvPr id="3" name="Text Placeholder 2">
            <a:extLst>
              <a:ext uri="{FF2B5EF4-FFF2-40B4-BE49-F238E27FC236}">
                <a16:creationId xmlns:a16="http://schemas.microsoft.com/office/drawing/2014/main" id="{1AB4C69A-D62B-42F8-B448-B4838FCE7346}"/>
              </a:ext>
            </a:extLst>
          </p:cNvPr>
          <p:cNvSpPr>
            <a:spLocks noGrp="1"/>
          </p:cNvSpPr>
          <p:nvPr>
            <p:ph type="body" idx="1"/>
          </p:nvPr>
        </p:nvSpPr>
        <p:spPr>
          <a:xfrm>
            <a:off x="220717" y="1513490"/>
            <a:ext cx="6568966" cy="4880485"/>
          </a:xfrm>
        </p:spPr>
        <p:txBody>
          <a:bodyPr/>
          <a:lstStyle/>
          <a:p>
            <a:pPr marL="565150" indent="-514350">
              <a:buFont typeface="+mj-lt"/>
              <a:buAutoNum type="arabicPeriod"/>
            </a:pPr>
            <a:r>
              <a:rPr lang="en-US" sz="3200" dirty="0"/>
              <a:t>How Race Shapes Children’s Identities</a:t>
            </a:r>
          </a:p>
          <a:p>
            <a:pPr marL="565150" indent="-514350">
              <a:buFont typeface="+mj-lt"/>
              <a:buAutoNum type="arabicPeriod"/>
            </a:pPr>
            <a:r>
              <a:rPr lang="en-US" sz="3200" dirty="0"/>
              <a:t>Emergence of Bias in Childhood</a:t>
            </a:r>
          </a:p>
          <a:p>
            <a:pPr marL="565150" indent="-514350">
              <a:buFont typeface="+mj-lt"/>
              <a:buAutoNum type="arabicPeriod"/>
            </a:pPr>
            <a:r>
              <a:rPr lang="en-US" sz="3200" dirty="0"/>
              <a:t>Equity in the Classroom</a:t>
            </a:r>
          </a:p>
          <a:p>
            <a:pPr marL="565150" indent="-514350">
              <a:buFont typeface="+mj-lt"/>
              <a:buAutoNum type="arabicPeriod"/>
            </a:pPr>
            <a:r>
              <a:rPr lang="en-US" sz="3200" dirty="0"/>
              <a:t>Talking about Race</a:t>
            </a:r>
          </a:p>
          <a:p>
            <a:pPr marL="565150" indent="-514350">
              <a:buFont typeface="+mj-lt"/>
              <a:buAutoNum type="arabicPeriod"/>
            </a:pPr>
            <a:endParaRPr lang="en-US" sz="3200" dirty="0"/>
          </a:p>
          <a:p>
            <a:pPr lvl="1"/>
            <a:r>
              <a:rPr lang="en-US" sz="2800" dirty="0"/>
              <a:t>Institute for Learning &amp; Brain Sciences – University of Washington</a:t>
            </a:r>
          </a:p>
        </p:txBody>
      </p:sp>
      <p:sp>
        <p:nvSpPr>
          <p:cNvPr id="4" name="Text Placeholder 3">
            <a:extLst>
              <a:ext uri="{FF2B5EF4-FFF2-40B4-BE49-F238E27FC236}">
                <a16:creationId xmlns:a16="http://schemas.microsoft.com/office/drawing/2014/main" id="{1C161482-3758-41DC-B781-8CD7C2538BBE}"/>
              </a:ext>
            </a:extLst>
          </p:cNvPr>
          <p:cNvSpPr>
            <a:spLocks noGrp="1"/>
          </p:cNvSpPr>
          <p:nvPr>
            <p:ph type="body" idx="2"/>
          </p:nvPr>
        </p:nvSpPr>
        <p:spPr>
          <a:xfrm>
            <a:off x="6789683" y="1513490"/>
            <a:ext cx="5181599" cy="4663472"/>
          </a:xfrm>
        </p:spPr>
        <p:txBody>
          <a:bodyPr/>
          <a:lstStyle/>
          <a:p>
            <a:pPr marL="565150" indent="-514350">
              <a:buFont typeface="+mj-lt"/>
              <a:buAutoNum type="arabicPeriod" startAt="5"/>
            </a:pPr>
            <a:r>
              <a:rPr lang="en-US" sz="3200" dirty="0"/>
              <a:t>Combating Implicit Bias and Stereotypes</a:t>
            </a:r>
          </a:p>
          <a:p>
            <a:pPr marL="565150" indent="-514350">
              <a:buFont typeface="+mj-lt"/>
              <a:buAutoNum type="arabicPeriod" startAt="5"/>
            </a:pPr>
            <a:endParaRPr lang="en-US" sz="3200" dirty="0"/>
          </a:p>
          <a:p>
            <a:pPr lvl="1"/>
            <a:r>
              <a:rPr lang="en-US" sz="2800" dirty="0"/>
              <a:t>Think Cultural Health – US Department of Health and Human Services, Office of Minority Health</a:t>
            </a:r>
          </a:p>
        </p:txBody>
      </p:sp>
    </p:spTree>
    <p:extLst>
      <p:ext uri="{BB962C8B-B14F-4D97-AF65-F5344CB8AC3E}">
        <p14:creationId xmlns:p14="http://schemas.microsoft.com/office/powerpoint/2010/main" val="3813770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DB86-1CE4-4D36-A179-ED6D40CF0E22}"/>
              </a:ext>
            </a:extLst>
          </p:cNvPr>
          <p:cNvSpPr>
            <a:spLocks noGrp="1"/>
          </p:cNvSpPr>
          <p:nvPr>
            <p:ph type="title"/>
          </p:nvPr>
        </p:nvSpPr>
        <p:spPr/>
        <p:txBody>
          <a:bodyPr/>
          <a:lstStyle/>
          <a:p>
            <a:r>
              <a:rPr lang="en-US" dirty="0"/>
              <a:t>More Book Lists!</a:t>
            </a:r>
          </a:p>
        </p:txBody>
      </p:sp>
      <p:sp>
        <p:nvSpPr>
          <p:cNvPr id="3" name="Text Placeholder 2">
            <a:extLst>
              <a:ext uri="{FF2B5EF4-FFF2-40B4-BE49-F238E27FC236}">
                <a16:creationId xmlns:a16="http://schemas.microsoft.com/office/drawing/2014/main" id="{52107A73-9BB8-4C3A-9D49-AD4B09B5B6CB}"/>
              </a:ext>
            </a:extLst>
          </p:cNvPr>
          <p:cNvSpPr>
            <a:spLocks noGrp="1"/>
          </p:cNvSpPr>
          <p:nvPr>
            <p:ph type="body" idx="1"/>
          </p:nvPr>
        </p:nvSpPr>
        <p:spPr>
          <a:xfrm>
            <a:off x="567558" y="1378424"/>
            <a:ext cx="11256579" cy="4798539"/>
          </a:xfrm>
        </p:spPr>
        <p:txBody>
          <a:bodyPr/>
          <a:lstStyle/>
          <a:p>
            <a:r>
              <a:rPr lang="en-US" b="1" dirty="0"/>
              <a:t>75 Books about Children with Disabilities</a:t>
            </a:r>
            <a:r>
              <a:rPr lang="en-US" dirty="0"/>
              <a:t> </a:t>
            </a:r>
            <a:r>
              <a:rPr lang="en-US" dirty="0">
                <a:hlinkClick r:id="rId3"/>
              </a:rPr>
              <a:t>https://teachingexceptionalthinkers.com/2020/02/04/books-about-disabilities/</a:t>
            </a:r>
            <a:endParaRPr lang="en-US" dirty="0"/>
          </a:p>
          <a:p>
            <a:r>
              <a:rPr lang="en-US" b="1" dirty="0"/>
              <a:t>Picture Books about Non-traditional Families</a:t>
            </a:r>
            <a:r>
              <a:rPr lang="en-US" dirty="0"/>
              <a:t> </a:t>
            </a:r>
            <a:r>
              <a:rPr lang="en-US" dirty="0">
                <a:hlinkClick r:id="rId4"/>
              </a:rPr>
              <a:t>https://www.littleparachutes.com/category/issues/non-traditional-families/</a:t>
            </a:r>
            <a:endParaRPr lang="en-US" dirty="0"/>
          </a:p>
          <a:p>
            <a:pPr indent="-228600">
              <a:spcAft>
                <a:spcPts val="600"/>
              </a:spcAft>
              <a:buFont typeface="Arial" panose="020B0604020202020204" pitchFamily="34" charset="0"/>
              <a:buChar char="•"/>
            </a:pPr>
            <a:r>
              <a:rPr lang="en-US" b="1" kern="1200" dirty="0">
                <a:solidFill>
                  <a:schemeClr val="tx1"/>
                </a:solidFill>
              </a:rPr>
              <a:t>A Bilingual Booklist: </a:t>
            </a:r>
            <a:r>
              <a:rPr lang="en-US" b="1" kern="1200" dirty="0" err="1">
                <a:solidFill>
                  <a:schemeClr val="tx1"/>
                </a:solidFill>
              </a:rPr>
              <a:t>Colorin</a:t>
            </a:r>
            <a:r>
              <a:rPr lang="en-US" b="1" kern="1200" dirty="0">
                <a:solidFill>
                  <a:schemeClr val="tx1"/>
                </a:solidFill>
              </a:rPr>
              <a:t> Colorado </a:t>
            </a:r>
            <a:r>
              <a:rPr lang="en-US" kern="1200" dirty="0">
                <a:solidFill>
                  <a:schemeClr val="tx1"/>
                </a:solidFill>
                <a:hlinkClick r:id="rId5"/>
              </a:rPr>
              <a:t>https://www.colorincolorado.org/booklist/celebrate-reading-two-languages-bilingual-booklist</a:t>
            </a:r>
            <a:endParaRPr lang="en-US" kern="1200" dirty="0">
              <a:solidFill>
                <a:schemeClr val="tx1"/>
              </a:solidFill>
            </a:endParaRPr>
          </a:p>
          <a:p>
            <a:pPr indent="-228600">
              <a:spcAft>
                <a:spcPts val="600"/>
              </a:spcAft>
              <a:buFont typeface="Arial" panose="020B0604020202020204" pitchFamily="34" charset="0"/>
              <a:buChar char="•"/>
            </a:pPr>
            <a:r>
              <a:rPr lang="en-US" b="1" kern="1200" dirty="0">
                <a:solidFill>
                  <a:schemeClr val="tx1"/>
                </a:solidFill>
              </a:rPr>
              <a:t>Reach Out &amp; Read: Diverse and Inclusive Books </a:t>
            </a:r>
            <a:r>
              <a:rPr lang="en-US" kern="1200" dirty="0">
                <a:solidFill>
                  <a:schemeClr val="tx1"/>
                </a:solidFill>
                <a:hlinkClick r:id="rId6"/>
              </a:rPr>
              <a:t>https://reachoutandread.org/wp-content/uploads/2021/02/2021-ROR-DEI-book-list.pdf</a:t>
            </a:r>
            <a:endParaRPr lang="en-US" kern="1200" dirty="0">
              <a:solidFill>
                <a:schemeClr val="tx1"/>
              </a:solidFill>
            </a:endParaRPr>
          </a:p>
          <a:p>
            <a:endParaRPr lang="en-US" dirty="0"/>
          </a:p>
        </p:txBody>
      </p:sp>
    </p:spTree>
    <p:extLst>
      <p:ext uri="{BB962C8B-B14F-4D97-AF65-F5344CB8AC3E}">
        <p14:creationId xmlns:p14="http://schemas.microsoft.com/office/powerpoint/2010/main" val="626143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64087" y="236149"/>
            <a:ext cx="5181600" cy="1098557"/>
          </a:xfrm>
        </p:spPr>
      </p:pic>
      <p:sp>
        <p:nvSpPr>
          <p:cNvPr id="9" name="Content Placeholder 8"/>
          <p:cNvSpPr>
            <a:spLocks noGrp="1"/>
          </p:cNvSpPr>
          <p:nvPr>
            <p:ph sz="half" idx="2"/>
          </p:nvPr>
        </p:nvSpPr>
        <p:spPr>
          <a:xfrm>
            <a:off x="403411" y="1691154"/>
            <a:ext cx="6064624" cy="4723093"/>
          </a:xfrm>
        </p:spPr>
        <p:txBody>
          <a:bodyPr/>
          <a:lstStyle/>
          <a:p>
            <a:pPr marL="0" indent="0">
              <a:buNone/>
            </a:pPr>
            <a:r>
              <a:rPr lang="en-US" sz="2000" u="sng" dirty="0"/>
              <a:t>Quality Trainings: 2 hour professional development</a:t>
            </a:r>
          </a:p>
          <a:p>
            <a:r>
              <a:rPr lang="en-US" sz="2000" dirty="0"/>
              <a:t>Monitoring Development</a:t>
            </a:r>
          </a:p>
          <a:p>
            <a:r>
              <a:rPr lang="en-US" sz="2000" dirty="0"/>
              <a:t>Supporting Infants and Toddlers who are Dysregulated</a:t>
            </a:r>
          </a:p>
          <a:p>
            <a:r>
              <a:rPr lang="en-US" sz="2000" dirty="0"/>
              <a:t>Including Children with Disabilities</a:t>
            </a:r>
          </a:p>
          <a:p>
            <a:pPr marL="0" indent="0">
              <a:buNone/>
            </a:pPr>
            <a:r>
              <a:rPr lang="en-US" sz="2000" u="sng" dirty="0"/>
              <a:t>Expanded Trainings: 2 hour professional development + 2 hour on-site mentoring</a:t>
            </a:r>
          </a:p>
          <a:p>
            <a:r>
              <a:rPr lang="en-US" sz="2000" dirty="0"/>
              <a:t>Facilitating Meaningful Interactions</a:t>
            </a:r>
          </a:p>
          <a:p>
            <a:r>
              <a:rPr lang="en-US" sz="2000" dirty="0"/>
              <a:t>Supporting Directors of Inclusive Centers</a:t>
            </a:r>
          </a:p>
          <a:p>
            <a:r>
              <a:rPr lang="en-US" sz="2000" dirty="0"/>
              <a:t>Implementing a Monitoring System</a:t>
            </a:r>
          </a:p>
          <a:p>
            <a:r>
              <a:rPr lang="en-US" sz="2000" dirty="0"/>
              <a:t>Promoting Peer Interactions</a:t>
            </a:r>
          </a:p>
          <a:p>
            <a:endParaRPr lang="en-US" sz="2000"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24" y="236149"/>
            <a:ext cx="3675888" cy="1298448"/>
          </a:xfrm>
          <a:prstGeom prst="rect">
            <a:avLst/>
          </a:prstGeom>
        </p:spPr>
      </p:pic>
      <p:sp>
        <p:nvSpPr>
          <p:cNvPr id="10" name="Content Placeholder 8"/>
          <p:cNvSpPr txBox="1">
            <a:spLocks/>
          </p:cNvSpPr>
          <p:nvPr/>
        </p:nvSpPr>
        <p:spPr>
          <a:xfrm>
            <a:off x="7097806" y="2807258"/>
            <a:ext cx="4630270" cy="4723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ontent Placeholder 8"/>
          <p:cNvSpPr txBox="1">
            <a:spLocks/>
          </p:cNvSpPr>
          <p:nvPr/>
        </p:nvSpPr>
        <p:spPr>
          <a:xfrm>
            <a:off x="7097806" y="1691154"/>
            <a:ext cx="4630270" cy="42927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On-Site Mentoring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Early interventionist provide on-site mentoring by helping teachers learn how to best include children with developmental concerns in their classroom.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Developmental Screening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Early interventionist will provide families with free developmental screenings and help families navigate services.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1909482" y="5862918"/>
            <a:ext cx="89691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CALL the Mississippi Early Childhood Inclusion Center: 601-266-4745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Visit: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https://www.usm.edu/ids/early-childhood-inclusion.php</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692519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5860A0-812D-4716-96B7-B88D0D47C0C9}"/>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kern="1200" dirty="0">
                <a:solidFill>
                  <a:srgbClr val="FFFFFF"/>
                </a:solidFill>
                <a:latin typeface="+mj-lt"/>
                <a:ea typeface="+mj-ea"/>
                <a:cs typeface="+mj-cs"/>
              </a:rPr>
              <a:t>Let’s reflect.</a:t>
            </a:r>
          </a:p>
        </p:txBody>
      </p:sp>
      <p:sp>
        <p:nvSpPr>
          <p:cNvPr id="3" name="Content Placeholder 2">
            <a:extLst>
              <a:ext uri="{FF2B5EF4-FFF2-40B4-BE49-F238E27FC236}">
                <a16:creationId xmlns:a16="http://schemas.microsoft.com/office/drawing/2014/main" id="{2C0A78FE-8AAA-4CAC-A2DA-D32A672C6E46}"/>
              </a:ext>
            </a:extLst>
          </p:cNvPr>
          <p:cNvSpPr>
            <a:spLocks noGrp="1"/>
          </p:cNvSpPr>
          <p:nvPr>
            <p:ph sz="half" idx="1"/>
          </p:nvPr>
        </p:nvSpPr>
        <p:spPr>
          <a:xfrm>
            <a:off x="6090574" y="801866"/>
            <a:ext cx="5306084" cy="5230634"/>
          </a:xfrm>
        </p:spPr>
        <p:txBody>
          <a:bodyPr vert="horz" lIns="91440" tIns="45720" rIns="91440" bIns="45720" rtlCol="0" anchor="ctr">
            <a:normAutofit/>
          </a:bodyPr>
          <a:lstStyle/>
          <a:p>
            <a:r>
              <a:rPr lang="en-US" sz="3200" dirty="0">
                <a:solidFill>
                  <a:srgbClr val="000000"/>
                </a:solidFill>
              </a:rPr>
              <a:t>What are some hurtful biases my students might be susceptible to?</a:t>
            </a:r>
            <a:br>
              <a:rPr lang="en-US" sz="3200" dirty="0">
                <a:solidFill>
                  <a:srgbClr val="000000"/>
                </a:solidFill>
              </a:rPr>
            </a:br>
            <a:r>
              <a:rPr lang="en-US" sz="3200" dirty="0">
                <a:solidFill>
                  <a:srgbClr val="000000"/>
                </a:solidFill>
              </a:rPr>
              <a:t> </a:t>
            </a:r>
          </a:p>
          <a:p>
            <a:r>
              <a:rPr lang="en-US" sz="3200" dirty="0">
                <a:solidFill>
                  <a:srgbClr val="000000"/>
                </a:solidFill>
              </a:rPr>
              <a:t>This week I will help correct or prevent these biases by ________.</a:t>
            </a:r>
          </a:p>
          <a:p>
            <a:endParaRPr lang="en-US" sz="2400" dirty="0">
              <a:solidFill>
                <a:srgbClr val="000000"/>
              </a:solidFill>
            </a:endParaRPr>
          </a:p>
        </p:txBody>
      </p:sp>
    </p:spTree>
    <p:extLst>
      <p:ext uri="{BB962C8B-B14F-4D97-AF65-F5344CB8AC3E}">
        <p14:creationId xmlns:p14="http://schemas.microsoft.com/office/powerpoint/2010/main" val="1233745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695" y="435974"/>
            <a:ext cx="4938747" cy="496534"/>
          </a:xfrm>
        </p:spPr>
        <p:txBody>
          <a:bodyPr>
            <a:normAutofit fontScale="90000"/>
          </a:bodyPr>
          <a:lstStyle/>
          <a:p>
            <a:r>
              <a:rPr lang="en-US" sz="4000" b="1" dirty="0"/>
              <a:t>Mississippi Thrive!</a:t>
            </a:r>
          </a:p>
        </p:txBody>
      </p:sp>
      <p:pic>
        <p:nvPicPr>
          <p:cNvPr id="3" name="Picture 2" descr="Graphical user interface, text, application, website&#10;&#10;Description automatically generated">
            <a:extLst>
              <a:ext uri="{FF2B5EF4-FFF2-40B4-BE49-F238E27FC236}">
                <a16:creationId xmlns:a16="http://schemas.microsoft.com/office/drawing/2014/main" id="{6ADC95D9-4401-4843-8A17-AF4FD0A3A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461" y="1123175"/>
            <a:ext cx="7911962" cy="5134079"/>
          </a:xfrm>
          <a:prstGeom prst="rect">
            <a:avLst/>
          </a:prstGeom>
        </p:spPr>
      </p:pic>
    </p:spTree>
    <p:extLst>
      <p:ext uri="{BB962C8B-B14F-4D97-AF65-F5344CB8AC3E}">
        <p14:creationId xmlns:p14="http://schemas.microsoft.com/office/powerpoint/2010/main" val="4290836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913B1C-0BEF-4415-A870-F0E9A4538415}"/>
              </a:ext>
            </a:extLst>
          </p:cNvPr>
          <p:cNvPicPr>
            <a:picLocks noChangeAspect="1"/>
          </p:cNvPicPr>
          <p:nvPr/>
        </p:nvPicPr>
        <p:blipFill>
          <a:blip r:embed="rId3"/>
          <a:stretch>
            <a:fillRect/>
          </a:stretch>
        </p:blipFill>
        <p:spPr>
          <a:xfrm>
            <a:off x="-65314" y="6317140"/>
            <a:ext cx="6303810" cy="518205"/>
          </a:xfrm>
          <a:prstGeom prst="rect">
            <a:avLst/>
          </a:prstGeom>
        </p:spPr>
      </p:pic>
      <p:pic>
        <p:nvPicPr>
          <p:cNvPr id="6" name="Picture 5">
            <a:extLst>
              <a:ext uri="{FF2B5EF4-FFF2-40B4-BE49-F238E27FC236}">
                <a16:creationId xmlns:a16="http://schemas.microsoft.com/office/drawing/2014/main" id="{BC23F247-B485-41F7-ABF5-0749FC094417}"/>
              </a:ext>
            </a:extLst>
          </p:cNvPr>
          <p:cNvPicPr>
            <a:picLocks noChangeAspect="1"/>
          </p:cNvPicPr>
          <p:nvPr/>
        </p:nvPicPr>
        <p:blipFill>
          <a:blip r:embed="rId3"/>
          <a:stretch>
            <a:fillRect/>
          </a:stretch>
        </p:blipFill>
        <p:spPr>
          <a:xfrm>
            <a:off x="6111071" y="6317140"/>
            <a:ext cx="6303810" cy="518205"/>
          </a:xfrm>
          <a:prstGeom prst="rect">
            <a:avLst/>
          </a:prstGeom>
        </p:spPr>
      </p:pic>
      <p:pic>
        <p:nvPicPr>
          <p:cNvPr id="8" name="Picture 7" descr="A close up of a map&#10;&#10;Description automatically generated">
            <a:extLst>
              <a:ext uri="{FF2B5EF4-FFF2-40B4-BE49-F238E27FC236}">
                <a16:creationId xmlns:a16="http://schemas.microsoft.com/office/drawing/2014/main" id="{D9FFE30A-5120-4B14-9A3F-0DC462FE4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237" y="600402"/>
            <a:ext cx="8976380" cy="5757085"/>
          </a:xfrm>
          <a:prstGeom prst="rect">
            <a:avLst/>
          </a:prstGeom>
        </p:spPr>
      </p:pic>
      <p:pic>
        <p:nvPicPr>
          <p:cNvPr id="11" name="Picture 10">
            <a:extLst>
              <a:ext uri="{FF2B5EF4-FFF2-40B4-BE49-F238E27FC236}">
                <a16:creationId xmlns:a16="http://schemas.microsoft.com/office/drawing/2014/main" id="{D6C7A09F-1A77-44DB-8350-5DA4B3D790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9642" y="122544"/>
            <a:ext cx="3222975" cy="846929"/>
          </a:xfrm>
          <a:prstGeom prst="rect">
            <a:avLst/>
          </a:prstGeom>
        </p:spPr>
      </p:pic>
      <p:pic>
        <p:nvPicPr>
          <p:cNvPr id="4" name="Picture 3">
            <a:extLst>
              <a:ext uri="{FF2B5EF4-FFF2-40B4-BE49-F238E27FC236}">
                <a16:creationId xmlns:a16="http://schemas.microsoft.com/office/drawing/2014/main" id="{A8B432F7-CCF1-47D1-B424-AB3450F3A567}"/>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4204326">
            <a:off x="309588" y="-981468"/>
            <a:ext cx="1624508" cy="3633823"/>
          </a:xfrm>
          <a:prstGeom prst="rect">
            <a:avLst/>
          </a:prstGeom>
        </p:spPr>
      </p:pic>
      <p:sp>
        <p:nvSpPr>
          <p:cNvPr id="10" name="TextBox 9">
            <a:extLst>
              <a:ext uri="{FF2B5EF4-FFF2-40B4-BE49-F238E27FC236}">
                <a16:creationId xmlns:a16="http://schemas.microsoft.com/office/drawing/2014/main" id="{25A407A8-4D76-4BDE-A0CD-5BD2F45A94E6}"/>
              </a:ext>
            </a:extLst>
          </p:cNvPr>
          <p:cNvSpPr txBox="1"/>
          <p:nvPr/>
        </p:nvSpPr>
        <p:spPr>
          <a:xfrm>
            <a:off x="6238496" y="131181"/>
            <a:ext cx="15269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Resource Map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03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34"/>
          <p:cNvSpPr txBox="1"/>
          <p:nvPr/>
        </p:nvSpPr>
        <p:spPr>
          <a:xfrm>
            <a:off x="0" y="2843123"/>
            <a:ext cx="12192000" cy="4014877"/>
          </a:xfrm>
          <a:prstGeom prst="rect">
            <a:avLst/>
          </a:prstGeom>
          <a:solidFill>
            <a:schemeClr val="dk2">
              <a:alpha val="63921"/>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A19B"/>
              </a:buClr>
              <a:buSzPts val="1800"/>
              <a:buFont typeface="Arial"/>
              <a:buNone/>
              <a:tabLst/>
              <a:defRPr/>
            </a:pPr>
            <a:endParaRPr kumimoji="0" sz="1800" b="0" i="0" u="none" strike="noStrike" kern="0" cap="none" spc="0" normalizeH="0" baseline="0" noProof="0">
              <a:ln>
                <a:noFill/>
              </a:ln>
              <a:solidFill>
                <a:srgbClr val="00A19B"/>
              </a:solidFill>
              <a:effectLst/>
              <a:uLnTx/>
              <a:uFillTx/>
              <a:latin typeface="Arial"/>
              <a:ea typeface="Arial"/>
              <a:cs typeface="Arial"/>
              <a:sym typeface="Arial"/>
            </a:endParaRPr>
          </a:p>
        </p:txBody>
      </p:sp>
      <p:sp>
        <p:nvSpPr>
          <p:cNvPr id="556" name="Google Shape;556;p34"/>
          <p:cNvSpPr txBox="1"/>
          <p:nvPr/>
        </p:nvSpPr>
        <p:spPr>
          <a:xfrm>
            <a:off x="9419177" y="4491170"/>
            <a:ext cx="2468024" cy="9541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A19B"/>
              </a:buClr>
              <a:buSzPts val="2000"/>
              <a:buFont typeface="Arial"/>
              <a:buNone/>
              <a:tabLst/>
              <a:defRPr/>
            </a:pPr>
            <a:endParaRPr kumimoji="0" sz="2000" b="0" i="0" u="none" strike="noStrike" kern="0" cap="none" spc="0" normalizeH="0" baseline="0" noProof="0">
              <a:ln>
                <a:noFill/>
              </a:ln>
              <a:solidFill>
                <a:srgbClr val="00A19B"/>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A19B"/>
              </a:buClr>
              <a:buSzPts val="1800"/>
              <a:buFont typeface="Arial"/>
              <a:buNone/>
              <a:tabLst/>
              <a:defRPr/>
            </a:pPr>
            <a:r>
              <a:rPr kumimoji="0" lang="en-US" sz="1800" b="0" i="0" u="none" strike="noStrike" kern="0" cap="none" spc="0" normalizeH="0" baseline="0" noProof="0">
                <a:ln>
                  <a:noFill/>
                </a:ln>
                <a:solidFill>
                  <a:srgbClr val="00A19B"/>
                </a:solidFill>
                <a:effectLst/>
                <a:uLnTx/>
                <a:uFillTx/>
                <a:latin typeface="Arial"/>
                <a:ea typeface="Arial"/>
                <a:cs typeface="Arial"/>
                <a:sym typeface="Arial"/>
              </a:rPr>
              <a:t>@MississippiThrive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57" name="Google Shape;557;p34"/>
          <p:cNvPicPr preferRelativeResize="0"/>
          <p:nvPr/>
        </p:nvPicPr>
        <p:blipFill rotWithShape="1">
          <a:blip r:embed="rId3">
            <a:alphaModFix/>
          </a:blip>
          <a:srcRect/>
          <a:stretch/>
        </p:blipFill>
        <p:spPr>
          <a:xfrm>
            <a:off x="2267263" y="3146362"/>
            <a:ext cx="1929012" cy="1121684"/>
          </a:xfrm>
          <a:prstGeom prst="rect">
            <a:avLst/>
          </a:prstGeom>
          <a:noFill/>
          <a:ln>
            <a:noFill/>
          </a:ln>
        </p:spPr>
      </p:pic>
      <p:pic>
        <p:nvPicPr>
          <p:cNvPr id="558" name="Google Shape;558;p34"/>
          <p:cNvPicPr preferRelativeResize="0"/>
          <p:nvPr/>
        </p:nvPicPr>
        <p:blipFill rotWithShape="1">
          <a:blip r:embed="rId4">
            <a:alphaModFix/>
          </a:blip>
          <a:srcRect/>
          <a:stretch/>
        </p:blipFill>
        <p:spPr>
          <a:xfrm>
            <a:off x="520979" y="2926281"/>
            <a:ext cx="1235471" cy="1469462"/>
          </a:xfrm>
          <a:prstGeom prst="rect">
            <a:avLst/>
          </a:prstGeom>
          <a:noFill/>
          <a:ln>
            <a:noFill/>
          </a:ln>
        </p:spPr>
      </p:pic>
      <p:sp>
        <p:nvSpPr>
          <p:cNvPr id="559" name="Google Shape;559;p34"/>
          <p:cNvSpPr txBox="1"/>
          <p:nvPr/>
        </p:nvSpPr>
        <p:spPr>
          <a:xfrm>
            <a:off x="391312" y="4579502"/>
            <a:ext cx="6251636"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US" sz="3200" b="1" i="0" u="none" strike="noStrike" kern="0" cap="none" spc="0" normalizeH="0" baseline="0" noProof="0" dirty="0">
                <a:ln>
                  <a:noFill/>
                </a:ln>
                <a:solidFill>
                  <a:srgbClr val="00A19B"/>
                </a:solidFill>
                <a:effectLst/>
                <a:uLnTx/>
                <a:uFillTx/>
                <a:latin typeface="Arial"/>
                <a:cs typeface="Arial"/>
                <a:sym typeface="Arial"/>
              </a:rPr>
              <a:t>601-815-6382</a:t>
            </a:r>
            <a:endParaRPr kumimoji="0" sz="1400" b="0" i="0" u="none" strike="noStrike" kern="0" cap="none" spc="0" normalizeH="0" baseline="0" noProof="0" dirty="0">
              <a:ln>
                <a:noFill/>
              </a:ln>
              <a:solidFill>
                <a:srgbClr val="00A19B"/>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1" i="0" u="none" strike="noStrike" kern="0" cap="none" spc="0" normalizeH="0" baseline="0" noProof="0" dirty="0" err="1">
                <a:ln>
                  <a:noFill/>
                </a:ln>
                <a:solidFill>
                  <a:srgbClr val="00A19B"/>
                </a:solidFill>
                <a:effectLst/>
                <a:uLnTx/>
                <a:uFillTx/>
                <a:latin typeface="Arial"/>
                <a:cs typeface="Arial"/>
                <a:sym typeface="Arial"/>
              </a:rPr>
              <a:t>www.MississippiThrive.com</a:t>
            </a:r>
            <a:endParaRPr kumimoji="0" sz="1400" b="0" i="0" u="none" strike="noStrike" kern="0" cap="none" spc="0" normalizeH="0" baseline="0" noProof="0" dirty="0">
              <a:ln>
                <a:noFill/>
              </a:ln>
              <a:solidFill>
                <a:srgbClr val="00A19B"/>
              </a:solidFill>
              <a:effectLst/>
              <a:uLnTx/>
              <a:uFillTx/>
              <a:latin typeface="Arial"/>
              <a:cs typeface="Arial"/>
              <a:sym typeface="Arial"/>
            </a:endParaRPr>
          </a:p>
        </p:txBody>
      </p:sp>
      <p:sp>
        <p:nvSpPr>
          <p:cNvPr id="560" name="Google Shape;560;p34"/>
          <p:cNvSpPr txBox="1"/>
          <p:nvPr/>
        </p:nvSpPr>
        <p:spPr>
          <a:xfrm>
            <a:off x="297979" y="5788359"/>
            <a:ext cx="11734861" cy="123110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818"/>
              </a:buClr>
              <a:buSzPts val="1400"/>
              <a:buFont typeface="Arial"/>
              <a:buNone/>
              <a:tabLst/>
              <a:defRPr/>
            </a:pPr>
            <a:r>
              <a:rPr kumimoji="0" lang="en-US" sz="1400" b="0" i="0" u="none" strike="noStrike" kern="0" cap="none" spc="0" normalizeH="0" baseline="0" noProof="0">
                <a:ln>
                  <a:noFill/>
                </a:ln>
                <a:solidFill>
                  <a:srgbClr val="000818"/>
                </a:solidFill>
                <a:effectLst/>
                <a:uLnTx/>
                <a:uFillTx/>
                <a:latin typeface="Arial"/>
                <a:ea typeface="Arial"/>
                <a:cs typeface="Arial"/>
                <a:sym typeface="Arial"/>
              </a:rPr>
              <a:t>This presentation is supported by the Health Resources and Services Administration (HRSA) of the U.S. Department of Health and Human Services (HHS) as part of an award totaling $10.5 million with 0 percent financed with non-governmental sources. The contents are those of the author(s) and do not necessarily represent the official views of, nor an endorsement, by HRSA, HHS, or the U.S. Government. For more information, please visit </a:t>
            </a:r>
            <a:r>
              <a:rPr kumimoji="0" lang="en-US" sz="1400" b="0" i="0" u="sng" strike="noStrike" kern="0" cap="none" spc="0" normalizeH="0" baseline="0" noProof="0">
                <a:ln>
                  <a:noFill/>
                </a:ln>
                <a:solidFill>
                  <a:srgbClr val="000818"/>
                </a:solidFill>
                <a:effectLst/>
                <a:uLnTx/>
                <a:uFillTx/>
                <a:latin typeface="Arial"/>
                <a:ea typeface="Arial"/>
                <a:cs typeface="Arial"/>
                <a:sym typeface="Arial"/>
                <a:hlinkClick r:id="rId5"/>
              </a:rPr>
              <a:t>HRSA.gov</a:t>
            </a:r>
            <a:r>
              <a:rPr kumimoji="0" lang="en-US" sz="1400" b="0" i="0" u="none" strike="noStrike" kern="0" cap="none" spc="0" normalizeH="0" baseline="0" noProof="0">
                <a:ln>
                  <a:noFill/>
                </a:ln>
                <a:solidFill>
                  <a:srgbClr val="000818"/>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A19B"/>
              </a:buClr>
              <a:buSzPts val="1800"/>
              <a:buFont typeface="Arial"/>
              <a:buNone/>
              <a:tabLst/>
              <a:defRPr/>
            </a:pPr>
            <a:endParaRPr kumimoji="0" sz="1800" b="0" i="0" u="none" strike="noStrike" kern="0" cap="none" spc="0" normalizeH="0" baseline="0" noProof="0">
              <a:ln>
                <a:noFill/>
              </a:ln>
              <a:solidFill>
                <a:srgbClr val="00A19B"/>
              </a:solidFill>
              <a:effectLst/>
              <a:uLnTx/>
              <a:uFillTx/>
              <a:latin typeface="Arial"/>
              <a:ea typeface="Arial"/>
              <a:cs typeface="Arial"/>
              <a:sym typeface="Arial"/>
            </a:endParaRPr>
          </a:p>
        </p:txBody>
      </p:sp>
      <p:pic>
        <p:nvPicPr>
          <p:cNvPr id="561" name="Google Shape;561;p34"/>
          <p:cNvPicPr preferRelativeResize="0"/>
          <p:nvPr/>
        </p:nvPicPr>
        <p:blipFill rotWithShape="1">
          <a:blip r:embed="rId6">
            <a:alphaModFix/>
          </a:blip>
          <a:srcRect/>
          <a:stretch/>
        </p:blipFill>
        <p:spPr>
          <a:xfrm>
            <a:off x="8315781" y="4462616"/>
            <a:ext cx="1003741" cy="1003741"/>
          </a:xfrm>
          <a:prstGeom prst="rect">
            <a:avLst/>
          </a:prstGeom>
          <a:noFill/>
          <a:ln>
            <a:noFill/>
          </a:ln>
        </p:spPr>
      </p:pic>
      <p:pic>
        <p:nvPicPr>
          <p:cNvPr id="562" name="Google Shape;562;p34"/>
          <p:cNvPicPr preferRelativeResize="0"/>
          <p:nvPr/>
        </p:nvPicPr>
        <p:blipFill rotWithShape="1">
          <a:blip r:embed="rId7">
            <a:alphaModFix/>
          </a:blip>
          <a:srcRect/>
          <a:stretch/>
        </p:blipFill>
        <p:spPr>
          <a:xfrm>
            <a:off x="8758211" y="2727999"/>
            <a:ext cx="1661696" cy="1661696"/>
          </a:xfrm>
          <a:prstGeom prst="rect">
            <a:avLst/>
          </a:prstGeom>
          <a:noFill/>
          <a:ln>
            <a:noFill/>
          </a:ln>
        </p:spPr>
      </p:pic>
      <p:pic>
        <p:nvPicPr>
          <p:cNvPr id="563" name="Google Shape;563;p34"/>
          <p:cNvPicPr preferRelativeResize="0"/>
          <p:nvPr/>
        </p:nvPicPr>
        <p:blipFill rotWithShape="1">
          <a:blip r:embed="rId8">
            <a:alphaModFix/>
          </a:blip>
          <a:srcRect/>
          <a:stretch/>
        </p:blipFill>
        <p:spPr>
          <a:xfrm>
            <a:off x="7471611" y="3114470"/>
            <a:ext cx="1015351" cy="1015351"/>
          </a:xfrm>
          <a:prstGeom prst="rect">
            <a:avLst/>
          </a:prstGeom>
          <a:noFill/>
          <a:ln>
            <a:noFill/>
          </a:ln>
        </p:spPr>
      </p:pic>
      <p:sp>
        <p:nvSpPr>
          <p:cNvPr id="564" name="Google Shape;564;p34"/>
          <p:cNvSpPr txBox="1"/>
          <p:nvPr/>
        </p:nvSpPr>
        <p:spPr>
          <a:xfrm>
            <a:off x="10122662" y="3454754"/>
            <a:ext cx="191017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A19B"/>
              </a:buClr>
              <a:buSzPts val="1800"/>
              <a:buFont typeface="Arial"/>
              <a:buNone/>
              <a:tabLst/>
              <a:defRPr/>
            </a:pPr>
            <a:r>
              <a:rPr kumimoji="0" lang="en-US" sz="1800" b="0" i="0" u="none" strike="noStrike" kern="0" cap="none" spc="0" normalizeH="0" baseline="0" noProof="0">
                <a:ln>
                  <a:noFill/>
                </a:ln>
                <a:solidFill>
                  <a:srgbClr val="00A19B"/>
                </a:solidFill>
                <a:effectLst/>
                <a:uLnTx/>
                <a:uFillTx/>
                <a:latin typeface="Arial"/>
                <a:ea typeface="Arial"/>
                <a:cs typeface="Arial"/>
                <a:sym typeface="Arial"/>
              </a:rPr>
              <a:t>@MSThrive0to5</a:t>
            </a:r>
            <a:endParaRPr kumimoji="0" sz="1800" b="0" i="0" u="none" strike="noStrike" kern="0" cap="none" spc="0" normalizeH="0" baseline="0" noProof="0">
              <a:ln>
                <a:noFill/>
              </a:ln>
              <a:solidFill>
                <a:srgbClr val="00A19B"/>
              </a:solidFill>
              <a:effectLst/>
              <a:uLnTx/>
              <a:uFillTx/>
              <a:latin typeface="Arial"/>
              <a:ea typeface="Arial"/>
              <a:cs typeface="Arial"/>
              <a:sym typeface="Arial"/>
            </a:endParaRPr>
          </a:p>
        </p:txBody>
      </p:sp>
      <p:sp>
        <p:nvSpPr>
          <p:cNvPr id="565" name="Google Shape;565;p34"/>
          <p:cNvSpPr txBox="1"/>
          <p:nvPr/>
        </p:nvSpPr>
        <p:spPr>
          <a:xfrm>
            <a:off x="2766964" y="934408"/>
            <a:ext cx="8873356" cy="143116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9999"/>
              </a:buClr>
              <a:buSzPts val="3300"/>
              <a:buFont typeface="Arial Black"/>
              <a:buNone/>
              <a:tabLst/>
              <a:defRPr/>
            </a:pPr>
            <a:r>
              <a:rPr kumimoji="0" lang="en-US" sz="3300" b="0" i="0" u="none" strike="noStrike" kern="0" cap="none" spc="0" normalizeH="0" baseline="0" noProof="0">
                <a:ln>
                  <a:noFill/>
                </a:ln>
                <a:solidFill>
                  <a:srgbClr val="009999"/>
                </a:solidFill>
                <a:effectLst/>
                <a:uLnTx/>
                <a:uFillTx/>
                <a:latin typeface="Arial Black"/>
                <a:ea typeface="Arial Black"/>
                <a:cs typeface="Arial Black"/>
                <a:sym typeface="Arial Black"/>
              </a:rPr>
              <a:t>Child Health &amp; Development Project: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FFAE5F"/>
              </a:buClr>
              <a:buSzPts val="5400"/>
              <a:buFont typeface="Arial Black"/>
              <a:buNone/>
              <a:tabLst/>
              <a:defRPr/>
            </a:pPr>
            <a:r>
              <a:rPr kumimoji="0" lang="en-US" sz="5400" b="0" i="0" u="none" strike="noStrike" kern="0" cap="none" spc="0" normalizeH="0" baseline="0" noProof="0">
                <a:ln>
                  <a:noFill/>
                </a:ln>
                <a:solidFill>
                  <a:srgbClr val="FFAE5F"/>
                </a:solidFill>
                <a:effectLst/>
                <a:uLnTx/>
                <a:uFillTx/>
                <a:latin typeface="Arial Black"/>
                <a:ea typeface="Arial Black"/>
                <a:cs typeface="Arial Black"/>
                <a:sym typeface="Arial Black"/>
              </a:rPr>
              <a:t>Mississippi Thrive!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66" name="Google Shape;566;p34"/>
          <p:cNvPicPr preferRelativeResize="0"/>
          <p:nvPr/>
        </p:nvPicPr>
        <p:blipFill rotWithShape="1">
          <a:blip r:embed="rId9">
            <a:alphaModFix/>
          </a:blip>
          <a:srcRect/>
          <a:stretch/>
        </p:blipFill>
        <p:spPr>
          <a:xfrm>
            <a:off x="1026218" y="520522"/>
            <a:ext cx="1196796" cy="1820689"/>
          </a:xfrm>
          <a:prstGeom prst="rect">
            <a:avLst/>
          </a:prstGeom>
          <a:noFill/>
          <a:ln>
            <a:noFill/>
          </a:ln>
        </p:spPr>
      </p:pic>
      <p:cxnSp>
        <p:nvCxnSpPr>
          <p:cNvPr id="567" name="Google Shape;567;p34"/>
          <p:cNvCxnSpPr/>
          <p:nvPr/>
        </p:nvCxnSpPr>
        <p:spPr>
          <a:xfrm>
            <a:off x="2536936" y="942446"/>
            <a:ext cx="814" cy="1350184"/>
          </a:xfrm>
          <a:prstGeom prst="straightConnector1">
            <a:avLst/>
          </a:prstGeom>
          <a:noFill/>
          <a:ln w="57150" cap="flat" cmpd="sng">
            <a:solidFill>
              <a:schemeClr val="dk1"/>
            </a:solidFill>
            <a:prstDash val="solid"/>
            <a:miter lim="800000"/>
            <a:headEnd type="none" w="sm" len="sm"/>
            <a:tailEnd type="none" w="sm" len="sm"/>
          </a:ln>
        </p:spPr>
      </p:cxnSp>
      <p:pic>
        <p:nvPicPr>
          <p:cNvPr id="5" name="Picture 4" descr="A picture containing clock, drawing&#10;&#10;Description automatically generated">
            <a:extLst>
              <a:ext uri="{FF2B5EF4-FFF2-40B4-BE49-F238E27FC236}">
                <a16:creationId xmlns:a16="http://schemas.microsoft.com/office/drawing/2014/main" id="{66854DF8-76F5-40C2-8BD6-62D03A475052}"/>
              </a:ext>
            </a:extLst>
          </p:cNvPr>
          <p:cNvPicPr>
            <a:picLocks noChangeAspect="1"/>
          </p:cNvPicPr>
          <p:nvPr/>
        </p:nvPicPr>
        <p:blipFill>
          <a:blip r:embed="rId10"/>
          <a:stretch>
            <a:fillRect/>
          </a:stretch>
        </p:blipFill>
        <p:spPr>
          <a:xfrm>
            <a:off x="4411266" y="3949648"/>
            <a:ext cx="2851627" cy="6367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3733805"/>
            <a:ext cx="7886700" cy="855207"/>
          </a:xfrm>
        </p:spPr>
        <p:txBody>
          <a:bodyPr/>
          <a:lstStyle/>
          <a:p>
            <a:pPr algn="ctr"/>
            <a:r>
              <a:rPr lang="en-US" sz="4800" dirty="0">
                <a:solidFill>
                  <a:schemeClr val="accent4"/>
                </a:solidFill>
              </a:rPr>
              <a:t>Introduction to Implicit Bias</a:t>
            </a:r>
          </a:p>
        </p:txBody>
      </p:sp>
      <p:sp>
        <p:nvSpPr>
          <p:cNvPr id="2" name="TextBox 1">
            <a:extLst>
              <a:ext uri="{FF2B5EF4-FFF2-40B4-BE49-F238E27FC236}">
                <a16:creationId xmlns:a16="http://schemas.microsoft.com/office/drawing/2014/main" id="{C5221676-4E20-4085-84C3-FA91410AEB8A}"/>
              </a:ext>
            </a:extLst>
          </p:cNvPr>
          <p:cNvSpPr txBox="1"/>
          <p:nvPr/>
        </p:nvSpPr>
        <p:spPr>
          <a:xfrm>
            <a:off x="3672840" y="3044284"/>
            <a:ext cx="4846320" cy="769441"/>
          </a:xfrm>
          <a:prstGeom prst="rect">
            <a:avLst/>
          </a:prstGeom>
          <a:noFill/>
        </p:spPr>
        <p:txBody>
          <a:bodyPr wrap="square" rtlCol="0">
            <a:spAutoFit/>
          </a:bodyPr>
          <a:lstStyle/>
          <a:p>
            <a:pPr algn="ctr"/>
            <a:r>
              <a:rPr lang="en-US" sz="4400" b="1" dirty="0">
                <a:solidFill>
                  <a:srgbClr val="00A19B"/>
                </a:solidFill>
                <a:latin typeface="Calibri" panose="020F0502020204030204"/>
              </a:rPr>
              <a:t>Part One</a:t>
            </a:r>
          </a:p>
        </p:txBody>
      </p:sp>
    </p:spTree>
    <p:extLst>
      <p:ext uri="{BB962C8B-B14F-4D97-AF65-F5344CB8AC3E}">
        <p14:creationId xmlns:p14="http://schemas.microsoft.com/office/powerpoint/2010/main" val="1115849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two bread with sauce in box">
            <a:extLst>
              <a:ext uri="{FF2B5EF4-FFF2-40B4-BE49-F238E27FC236}">
                <a16:creationId xmlns:a16="http://schemas.microsoft.com/office/drawing/2014/main" id="{222946EE-97F7-4673-B833-1EE633865D9C}"/>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2F4003-FA3C-4FD9-9E4D-61925FEE2464}"/>
              </a:ext>
            </a:extLst>
          </p:cNvPr>
          <p:cNvSpPr txBox="1"/>
          <p:nvPr/>
        </p:nvSpPr>
        <p:spPr>
          <a:xfrm>
            <a:off x="97094" y="5685184"/>
            <a:ext cx="2059032" cy="646331"/>
          </a:xfrm>
          <a:prstGeom prst="rect">
            <a:avLst/>
          </a:prstGeom>
          <a:noFill/>
        </p:spPr>
        <p:txBody>
          <a:bodyPr wrap="square" rtlCol="0">
            <a:spAutoFit/>
          </a:bodyPr>
          <a:lstStyle/>
          <a:p>
            <a:r>
              <a:rPr lang="en-US" dirty="0"/>
              <a:t>Photo by </a:t>
            </a:r>
            <a:r>
              <a:rPr lang="en-US" dirty="0">
                <a:hlinkClick r:id="rId4"/>
              </a:rPr>
              <a:t>Douglas </a:t>
            </a:r>
            <a:r>
              <a:rPr lang="en-US" dirty="0" err="1">
                <a:hlinkClick r:id="rId4"/>
              </a:rPr>
              <a:t>Bagg</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2708367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9277AFC-9290-44BE-B159-E95C5AB25D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94" r="-1" b="-1"/>
          <a:stretch/>
        </p:blipFill>
        <p:spPr>
          <a:xfrm>
            <a:off x="416041" y="401982"/>
            <a:ext cx="4032621" cy="5607882"/>
          </a:xfrm>
          <a:prstGeom prst="rect">
            <a:avLst/>
          </a:prstGeom>
        </p:spPr>
      </p:pic>
      <p:sp>
        <p:nvSpPr>
          <p:cNvPr id="18" name="Right Triangle 17">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78E27-BF5B-452B-8FAF-5A343BC08075}"/>
              </a:ext>
            </a:extLst>
          </p:cNvPr>
          <p:cNvSpPr>
            <a:spLocks noGrp="1"/>
          </p:cNvSpPr>
          <p:nvPr>
            <p:ph type="title"/>
          </p:nvPr>
        </p:nvSpPr>
        <p:spPr>
          <a:xfrm>
            <a:off x="5450209" y="1056640"/>
            <a:ext cx="5799947" cy="3494398"/>
          </a:xfrm>
        </p:spPr>
        <p:txBody>
          <a:bodyPr vert="horz" lIns="91440" tIns="45720" rIns="91440" bIns="45720" rtlCol="0" anchor="b">
            <a:normAutofit/>
          </a:bodyPr>
          <a:lstStyle/>
          <a:p>
            <a:pPr algn="l">
              <a:spcBef>
                <a:spcPct val="0"/>
              </a:spcBef>
            </a:pPr>
            <a:r>
              <a:rPr lang="en-US" kern="1200" dirty="0">
                <a:solidFill>
                  <a:schemeClr val="tx1"/>
                </a:solidFill>
                <a:latin typeface="+mj-lt"/>
                <a:ea typeface="+mj-ea"/>
                <a:cs typeface="+mj-cs"/>
              </a:rPr>
              <a:t>But I’m a good person.</a:t>
            </a:r>
            <a:br>
              <a:rPr lang="en-US" kern="1200" dirty="0">
                <a:solidFill>
                  <a:schemeClr val="tx1"/>
                </a:solidFill>
                <a:latin typeface="+mj-lt"/>
                <a:ea typeface="+mj-ea"/>
                <a:cs typeface="+mj-cs"/>
              </a:rPr>
            </a:br>
            <a:br>
              <a:rPr lang="en-US" kern="1200" dirty="0">
                <a:solidFill>
                  <a:schemeClr val="tx1"/>
                </a:solidFill>
                <a:latin typeface="+mj-lt"/>
                <a:ea typeface="+mj-ea"/>
                <a:cs typeface="+mj-cs"/>
              </a:rPr>
            </a:br>
            <a:r>
              <a:rPr lang="en-US" kern="1200" dirty="0">
                <a:solidFill>
                  <a:schemeClr val="tx1"/>
                </a:solidFill>
                <a:latin typeface="+mj-lt"/>
                <a:ea typeface="+mj-ea"/>
                <a:cs typeface="+mj-cs"/>
              </a:rPr>
              <a:t>Are you </a:t>
            </a:r>
            <a:r>
              <a:rPr lang="en-US" i="1" kern="1200" dirty="0">
                <a:solidFill>
                  <a:schemeClr val="tx1"/>
                </a:solidFill>
                <a:latin typeface="+mj-lt"/>
                <a:ea typeface="+mj-ea"/>
                <a:cs typeface="+mj-cs"/>
              </a:rPr>
              <a:t>sure</a:t>
            </a:r>
            <a:r>
              <a:rPr lang="en-US" kern="1200" dirty="0">
                <a:solidFill>
                  <a:schemeClr val="tx1"/>
                </a:solidFill>
                <a:latin typeface="+mj-lt"/>
                <a:ea typeface="+mj-ea"/>
                <a:cs typeface="+mj-cs"/>
              </a:rPr>
              <a:t> I have implicit bias?</a:t>
            </a:r>
          </a:p>
        </p:txBody>
      </p:sp>
      <p:sp>
        <p:nvSpPr>
          <p:cNvPr id="8" name="TextBox 7">
            <a:extLst>
              <a:ext uri="{FF2B5EF4-FFF2-40B4-BE49-F238E27FC236}">
                <a16:creationId xmlns:a16="http://schemas.microsoft.com/office/drawing/2014/main" id="{66BC76C7-59F2-4E02-A89B-09A2A32E321C}"/>
              </a:ext>
            </a:extLst>
          </p:cNvPr>
          <p:cNvSpPr txBox="1"/>
          <p:nvPr/>
        </p:nvSpPr>
        <p:spPr>
          <a:xfrm>
            <a:off x="-1" y="6069534"/>
            <a:ext cx="5450209" cy="923330"/>
          </a:xfrm>
          <a:prstGeom prst="rect">
            <a:avLst/>
          </a:prstGeom>
          <a:noFill/>
        </p:spPr>
        <p:txBody>
          <a:bodyPr wrap="square" rtlCol="0">
            <a:spAutoFit/>
          </a:bodyPr>
          <a:lstStyle/>
          <a:p>
            <a:r>
              <a:rPr lang="en-US" dirty="0"/>
              <a:t>Photo Source: (Work by </a:t>
            </a:r>
            <a:r>
              <a:rPr lang="en-US" u="none" strike="noStrike" dirty="0">
                <a:solidFill>
                  <a:srgbClr val="3366BB"/>
                </a:solidFill>
                <a:effectLst/>
                <a:hlinkClick r:id="rId4" tooltip="en:User:Kils"/>
              </a:rPr>
              <a:t>Uwe </a:t>
            </a:r>
            <a:r>
              <a:rPr lang="en-US" u="none" strike="noStrike" dirty="0" err="1">
                <a:solidFill>
                  <a:srgbClr val="3366BB"/>
                </a:solidFill>
                <a:effectLst/>
                <a:hlinkClick r:id="rId4" tooltip="en:User:Kils"/>
              </a:rPr>
              <a:t>Kils</a:t>
            </a:r>
            <a:r>
              <a:rPr lang="en-US" dirty="0"/>
              <a:t>) </a:t>
            </a:r>
            <a:r>
              <a:rPr lang="en-US" u="none" strike="noStrike" dirty="0">
                <a:solidFill>
                  <a:srgbClr val="3366BB"/>
                </a:solidFill>
                <a:effectLst/>
                <a:hlinkClick r:id="rId5"/>
              </a:rPr>
              <a:t>http://www.ecoscope.com/iceberg/</a:t>
            </a:r>
            <a:endParaRPr lang="en-US" kern="120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630983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6623" y="3813725"/>
            <a:ext cx="10298754" cy="993838"/>
          </a:xfrm>
        </p:spPr>
        <p:txBody>
          <a:bodyPr/>
          <a:lstStyle/>
          <a:p>
            <a:pPr algn="ctr"/>
            <a:r>
              <a:rPr lang="en-US" sz="4800" dirty="0">
                <a:solidFill>
                  <a:schemeClr val="accent4"/>
                </a:solidFill>
              </a:rPr>
              <a:t>Effects of Implicit Bias &amp; Racial Bias</a:t>
            </a:r>
          </a:p>
        </p:txBody>
      </p:sp>
      <p:sp>
        <p:nvSpPr>
          <p:cNvPr id="2" name="TextBox 1">
            <a:extLst>
              <a:ext uri="{FF2B5EF4-FFF2-40B4-BE49-F238E27FC236}">
                <a16:creationId xmlns:a16="http://schemas.microsoft.com/office/drawing/2014/main" id="{C5221676-4E20-4085-84C3-FA91410AEB8A}"/>
              </a:ext>
            </a:extLst>
          </p:cNvPr>
          <p:cNvSpPr txBox="1"/>
          <p:nvPr/>
        </p:nvSpPr>
        <p:spPr>
          <a:xfrm>
            <a:off x="3672840" y="3044284"/>
            <a:ext cx="48463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A19B"/>
                </a:solidFill>
                <a:effectLst/>
                <a:uLnTx/>
                <a:uFillTx/>
                <a:latin typeface="Calibri" panose="020F0502020204030204"/>
                <a:ea typeface="+mn-ea"/>
                <a:cs typeface="+mn-cs"/>
              </a:rPr>
              <a:t>Part Two</a:t>
            </a:r>
          </a:p>
        </p:txBody>
      </p:sp>
    </p:spTree>
    <p:extLst>
      <p:ext uri="{BB962C8B-B14F-4D97-AF65-F5344CB8AC3E}">
        <p14:creationId xmlns:p14="http://schemas.microsoft.com/office/powerpoint/2010/main" val="1385377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dirty="0">
                <a:latin typeface="+mj-lt"/>
              </a:rPr>
              <a:t>How does implicit bias affect young children and families? </a:t>
            </a:r>
          </a:p>
        </p:txBody>
      </p:sp>
      <p:sp>
        <p:nvSpPr>
          <p:cNvPr id="3" name="Content Placeholder 2"/>
          <p:cNvSpPr>
            <a:spLocks noGrp="1"/>
          </p:cNvSpPr>
          <p:nvPr>
            <p:ph sz="half" idx="1"/>
          </p:nvPr>
        </p:nvSpPr>
        <p:spPr>
          <a:xfrm>
            <a:off x="1424904" y="2494450"/>
            <a:ext cx="4053545" cy="3563159"/>
          </a:xfrm>
        </p:spPr>
        <p:txBody>
          <a:bodyPr vert="horz" lIns="91440" tIns="45720" rIns="91440" bIns="45720" rtlCol="0">
            <a:normAutofit fontScale="92500"/>
          </a:bodyPr>
          <a:lstStyle/>
          <a:p>
            <a:pPr marL="0" indent="0">
              <a:buNone/>
            </a:pPr>
            <a:r>
              <a:rPr lang="en-US" sz="4800" dirty="0">
                <a:latin typeface="+mn-lt"/>
              </a:rPr>
              <a:t>Our biases can affect how we respond to young children’s behaviors. </a:t>
            </a:r>
          </a:p>
          <a:p>
            <a:pPr>
              <a:buFont typeface="Arial" panose="020B0604020202020204" pitchFamily="34" charset="0"/>
              <a:buChar char="•"/>
            </a:pPr>
            <a:endParaRPr lang="en-US" sz="2400" dirty="0">
              <a:latin typeface="+mn-lt"/>
            </a:endParaRPr>
          </a:p>
          <a:p>
            <a:pPr>
              <a:buFont typeface="Arial" panose="020B0604020202020204" pitchFamily="34" charset="0"/>
              <a:buChar char="•"/>
            </a:pPr>
            <a:endParaRPr lang="en-US" sz="2400" dirty="0">
              <a:latin typeface="+mn-lt"/>
            </a:endParaRPr>
          </a:p>
          <a:p>
            <a:pPr>
              <a:buFont typeface="Arial" panose="020B0604020202020204" pitchFamily="34" charset="0"/>
              <a:buChar char="•"/>
            </a:pPr>
            <a:endParaRPr lang="en-US" sz="2400" dirty="0">
              <a:latin typeface="+mn-lt"/>
            </a:endParaRPr>
          </a:p>
          <a:p>
            <a:pPr marL="0">
              <a:buFont typeface="Arial" panose="020B0604020202020204" pitchFamily="34" charset="0"/>
              <a:buChar char="•"/>
            </a:pPr>
            <a:endParaRPr lang="en-US" sz="2400" dirty="0">
              <a:latin typeface="+mn-lt"/>
            </a:endParaRPr>
          </a:p>
        </p:txBody>
      </p:sp>
      <p:pic>
        <p:nvPicPr>
          <p:cNvPr id="5" name="Picture 4" descr="A person smiling next to another person&#10;&#10;Description automatically generated with low confidence">
            <a:extLst>
              <a:ext uri="{FF2B5EF4-FFF2-40B4-BE49-F238E27FC236}">
                <a16:creationId xmlns:a16="http://schemas.microsoft.com/office/drawing/2014/main" id="{8465B446-CBC9-4526-9714-484438AF80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40"/>
          <a:stretch/>
        </p:blipFill>
        <p:spPr>
          <a:xfrm>
            <a:off x="6098892" y="2492376"/>
            <a:ext cx="4802404" cy="3563372"/>
          </a:xfrm>
          <a:prstGeom prst="rect">
            <a:avLst/>
          </a:prstGeom>
        </p:spPr>
      </p:pic>
      <p:sp>
        <p:nvSpPr>
          <p:cNvPr id="6" name="TextBox 5">
            <a:extLst>
              <a:ext uri="{FF2B5EF4-FFF2-40B4-BE49-F238E27FC236}">
                <a16:creationId xmlns:a16="http://schemas.microsoft.com/office/drawing/2014/main" id="{34B36B7F-483C-4A04-BEA2-220E1C5FAA11}"/>
              </a:ext>
            </a:extLst>
          </p:cNvPr>
          <p:cNvSpPr txBox="1"/>
          <p:nvPr/>
        </p:nvSpPr>
        <p:spPr>
          <a:xfrm>
            <a:off x="409710" y="6274191"/>
            <a:ext cx="3352969" cy="369332"/>
          </a:xfrm>
          <a:prstGeom prst="rect">
            <a:avLst/>
          </a:prstGeom>
          <a:noFill/>
        </p:spPr>
        <p:txBody>
          <a:bodyPr wrap="none" rtlCol="0">
            <a:spAutoFit/>
          </a:bodyPr>
          <a:lstStyle/>
          <a:p>
            <a:r>
              <a:rPr lang="en-US" dirty="0"/>
              <a:t>Photo by </a:t>
            </a:r>
            <a:r>
              <a:rPr lang="en-US" dirty="0">
                <a:hlinkClick r:id="rId4"/>
              </a:rPr>
              <a:t>Jhon David</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999554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Object 3">
            <a:extLst>
              <a:ext uri="{FF2B5EF4-FFF2-40B4-BE49-F238E27FC236}">
                <a16:creationId xmlns:a16="http://schemas.microsoft.com/office/drawing/2014/main" id="{EC31045F-0F17-4B59-9535-BE8090120176}"/>
              </a:ext>
            </a:extLst>
          </p:cNvPr>
          <p:cNvGraphicFramePr>
            <a:graphicFrameLocks noChangeAspect="1"/>
          </p:cNvGraphicFramePr>
          <p:nvPr>
            <p:extLst>
              <p:ext uri="{D42A27DB-BD31-4B8C-83A1-F6EECF244321}">
                <p14:modId xmlns:p14="http://schemas.microsoft.com/office/powerpoint/2010/main" val="757972793"/>
              </p:ext>
            </p:extLst>
          </p:nvPr>
        </p:nvGraphicFramePr>
        <p:xfrm>
          <a:off x="1570568" y="0"/>
          <a:ext cx="9122832" cy="6842125"/>
        </p:xfrm>
        <a:graphic>
          <a:graphicData uri="http://schemas.openxmlformats.org/presentationml/2006/ole">
            <mc:AlternateContent xmlns:mc="http://schemas.openxmlformats.org/markup-compatibility/2006">
              <mc:Choice xmlns:v="urn:schemas-microsoft-com:vml" Requires="v">
                <p:oleObj spid="_x0000_s1071" name="Acrobat Document" r:id="rId4" imgW="6857820" imgH="5143500" progId="Acrobat.Document.11">
                  <p:embed/>
                </p:oleObj>
              </mc:Choice>
              <mc:Fallback>
                <p:oleObj name="Acrobat Document" r:id="rId4" imgW="6857820" imgH="5143500" progId="Acrobat.Document.11">
                  <p:embed/>
                  <p:pic>
                    <p:nvPicPr>
                      <p:cNvPr id="0" name=""/>
                      <p:cNvPicPr/>
                      <p:nvPr/>
                    </p:nvPicPr>
                    <p:blipFill>
                      <a:blip r:embed="rId5"/>
                      <a:stretch>
                        <a:fillRect/>
                      </a:stretch>
                    </p:blipFill>
                    <p:spPr>
                      <a:xfrm>
                        <a:off x="1570568" y="0"/>
                        <a:ext cx="9122832" cy="6842125"/>
                      </a:xfrm>
                      <a:prstGeom prst="rect">
                        <a:avLst/>
                      </a:prstGeom>
                    </p:spPr>
                  </p:pic>
                </p:oleObj>
              </mc:Fallback>
            </mc:AlternateContent>
          </a:graphicData>
        </a:graphic>
      </p:graphicFrame>
    </p:spTree>
    <p:extLst>
      <p:ext uri="{BB962C8B-B14F-4D97-AF65-F5344CB8AC3E}">
        <p14:creationId xmlns:p14="http://schemas.microsoft.com/office/powerpoint/2010/main" val="1464615505"/>
      </p:ext>
    </p:extLst>
  </p:cSld>
  <p:clrMapOvr>
    <a:masterClrMapping/>
  </p:clrMapOvr>
</p:sld>
</file>

<file path=ppt/theme/theme1.xml><?xml version="1.0" encoding="utf-8"?>
<a:theme xmlns:a="http://schemas.openxmlformats.org/drawingml/2006/main" name="Office Theme">
  <a:themeElements>
    <a:clrScheme name="Custom 4">
      <a:dk1>
        <a:srgbClr val="00A19B"/>
      </a:dk1>
      <a:lt1>
        <a:sysClr val="window" lastClr="FFFFFF"/>
      </a:lt1>
      <a:dk2>
        <a:srgbClr val="FFAE5F"/>
      </a:dk2>
      <a:lt2>
        <a:srgbClr val="FFFFFF"/>
      </a:lt2>
      <a:accent1>
        <a:srgbClr val="FFAE5F"/>
      </a:accent1>
      <a:accent2>
        <a:srgbClr val="AAAD00"/>
      </a:accent2>
      <a:accent3>
        <a:srgbClr val="A3DED2"/>
      </a:accent3>
      <a:accent4>
        <a:srgbClr val="CD25B0"/>
      </a:accent4>
      <a:accent5>
        <a:srgbClr val="FFDA64"/>
      </a:accent5>
      <a:accent6>
        <a:srgbClr val="70AD47"/>
      </a:accent6>
      <a:hlink>
        <a:srgbClr val="00A19B"/>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4">
      <a:dk1>
        <a:srgbClr val="00A19B"/>
      </a:dk1>
      <a:lt1>
        <a:srgbClr val="FFFFFF"/>
      </a:lt1>
      <a:dk2>
        <a:srgbClr val="FFAE5F"/>
      </a:dk2>
      <a:lt2>
        <a:srgbClr val="FFFFFF"/>
      </a:lt2>
      <a:accent1>
        <a:srgbClr val="FFAE5F"/>
      </a:accent1>
      <a:accent2>
        <a:srgbClr val="AAAD00"/>
      </a:accent2>
      <a:accent3>
        <a:srgbClr val="A3DED2"/>
      </a:accent3>
      <a:accent4>
        <a:srgbClr val="CD25B0"/>
      </a:accent4>
      <a:accent5>
        <a:srgbClr val="FFDA64"/>
      </a:accent5>
      <a:accent6>
        <a:srgbClr val="70AD47"/>
      </a:accent6>
      <a:hlink>
        <a:srgbClr val="00A19B"/>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4">
      <a:dk1>
        <a:srgbClr val="00A19B"/>
      </a:dk1>
      <a:lt1>
        <a:sysClr val="window" lastClr="FFFFFF"/>
      </a:lt1>
      <a:dk2>
        <a:srgbClr val="FFAE5F"/>
      </a:dk2>
      <a:lt2>
        <a:srgbClr val="FFFFFF"/>
      </a:lt2>
      <a:accent1>
        <a:srgbClr val="FFAE5F"/>
      </a:accent1>
      <a:accent2>
        <a:srgbClr val="AAAD00"/>
      </a:accent2>
      <a:accent3>
        <a:srgbClr val="A3DED2"/>
      </a:accent3>
      <a:accent4>
        <a:srgbClr val="CD25B0"/>
      </a:accent4>
      <a:accent5>
        <a:srgbClr val="FFDA64"/>
      </a:accent5>
      <a:accent6>
        <a:srgbClr val="70AD47"/>
      </a:accent6>
      <a:hlink>
        <a:srgbClr val="00A19B"/>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4">
      <a:dk1>
        <a:srgbClr val="00A19B"/>
      </a:dk1>
      <a:lt1>
        <a:srgbClr val="FFFFFF"/>
      </a:lt1>
      <a:dk2>
        <a:srgbClr val="FFAE5F"/>
      </a:dk2>
      <a:lt2>
        <a:srgbClr val="FFFFFF"/>
      </a:lt2>
      <a:accent1>
        <a:srgbClr val="FFAE5F"/>
      </a:accent1>
      <a:accent2>
        <a:srgbClr val="AAAD00"/>
      </a:accent2>
      <a:accent3>
        <a:srgbClr val="A3DED2"/>
      </a:accent3>
      <a:accent4>
        <a:srgbClr val="CD25B0"/>
      </a:accent4>
      <a:accent5>
        <a:srgbClr val="FFDA64"/>
      </a:accent5>
      <a:accent6>
        <a:srgbClr val="70AD47"/>
      </a:accent6>
      <a:hlink>
        <a:srgbClr val="00A19B"/>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1735</TotalTime>
  <Words>12224</Words>
  <Application>Microsoft Office PowerPoint</Application>
  <PresentationFormat>Widescreen</PresentationFormat>
  <Paragraphs>545</Paragraphs>
  <Slides>38</Slides>
  <Notes>38</Notes>
  <HiddenSlides>0</HiddenSlides>
  <MMClips>0</MMClips>
  <ScaleCrop>false</ScaleCrop>
  <HeadingPairs>
    <vt:vector size="8" baseType="variant">
      <vt:variant>
        <vt:lpstr>Fonts Used</vt:lpstr>
      </vt:variant>
      <vt:variant>
        <vt:i4>18</vt:i4>
      </vt:variant>
      <vt:variant>
        <vt:lpstr>Theme</vt:lpstr>
      </vt:variant>
      <vt:variant>
        <vt:i4>5</vt:i4>
      </vt:variant>
      <vt:variant>
        <vt:lpstr>Embedded OLE Servers</vt:lpstr>
      </vt:variant>
      <vt:variant>
        <vt:i4>1</vt:i4>
      </vt:variant>
      <vt:variant>
        <vt:lpstr>Slide Titles</vt:lpstr>
      </vt:variant>
      <vt:variant>
        <vt:i4>38</vt:i4>
      </vt:variant>
    </vt:vector>
  </HeadingPairs>
  <TitlesOfParts>
    <vt:vector size="62" baseType="lpstr">
      <vt:lpstr>Arial</vt:lpstr>
      <vt:lpstr>Arial Black</vt:lpstr>
      <vt:lpstr>Calibri</vt:lpstr>
      <vt:lpstr>Calibri Light</vt:lpstr>
      <vt:lpstr>Euphemia</vt:lpstr>
      <vt:lpstr>ff1</vt:lpstr>
      <vt:lpstr>ff2</vt:lpstr>
      <vt:lpstr>Lato</vt:lpstr>
      <vt:lpstr>medium-content-serif-font</vt:lpstr>
      <vt:lpstr>Myriad Pro</vt:lpstr>
      <vt:lpstr>Noto Sans Symbols</vt:lpstr>
      <vt:lpstr>Open Sans</vt:lpstr>
      <vt:lpstr>Roboto</vt:lpstr>
      <vt:lpstr>Rockwell</vt:lpstr>
      <vt:lpstr>Segoe UI</vt:lpstr>
      <vt:lpstr>Source Sans Pro</vt:lpstr>
      <vt:lpstr>VAG Rounded Std</vt:lpstr>
      <vt:lpstr>Wingdings</vt:lpstr>
      <vt:lpstr>Office Theme</vt:lpstr>
      <vt:lpstr>3_Office Theme</vt:lpstr>
      <vt:lpstr>18_Office Theme</vt:lpstr>
      <vt:lpstr>1_Office Theme</vt:lpstr>
      <vt:lpstr>4_Office Theme</vt:lpstr>
      <vt:lpstr>Acrobat Document</vt:lpstr>
      <vt:lpstr>Implicit Bias in Early Childhood  </vt:lpstr>
      <vt:lpstr>Acknowledgments </vt:lpstr>
      <vt:lpstr>PowerPoint Presentation</vt:lpstr>
      <vt:lpstr>Introduction to Implicit Bias</vt:lpstr>
      <vt:lpstr>PowerPoint Presentation</vt:lpstr>
      <vt:lpstr>But I’m a good person.  Are you sure I have implicit bias?</vt:lpstr>
      <vt:lpstr>Effects of Implicit Bias &amp; Racial Bias</vt:lpstr>
      <vt:lpstr>How does implicit bias affect young children and families? </vt:lpstr>
      <vt:lpstr>PowerPoint Presentation</vt:lpstr>
      <vt:lpstr>What are the effects of racial bias?</vt:lpstr>
      <vt:lpstr>How does implicit bias affect young children and families?</vt:lpstr>
      <vt:lpstr>What Can I Do as an Individual?</vt:lpstr>
      <vt:lpstr>Unlearning Our Bias</vt:lpstr>
      <vt:lpstr>What can I do?</vt:lpstr>
      <vt:lpstr>What Can I Do as a Child Care Provider?</vt:lpstr>
      <vt:lpstr>PowerPoint Presentation</vt:lpstr>
      <vt:lpstr>How can I help reduce my students’ biases? </vt:lpstr>
      <vt:lpstr>Race-Related Teaching Practices (RRTP) in Action</vt:lpstr>
      <vt:lpstr>Keep in Mind…..</vt:lpstr>
      <vt:lpstr>How does your bookshelf measure up?</vt:lpstr>
      <vt:lpstr>How does your bookshelf measure up?</vt:lpstr>
      <vt:lpstr>What Can My Child Care Program Do?</vt:lpstr>
      <vt:lpstr>What can my program do? </vt:lpstr>
      <vt:lpstr>What can my program do? </vt:lpstr>
      <vt:lpstr>What does equity look like in your program?</vt:lpstr>
      <vt:lpstr>PowerPoint Presentation</vt:lpstr>
      <vt:lpstr>Resources &amp; Reflections</vt:lpstr>
      <vt:lpstr>Talking to Children about Race and Identity</vt:lpstr>
      <vt:lpstr>Reflecting on Anti-bias Education in Action: The Early Years  https://www.antibiasleadersece.com/ </vt:lpstr>
      <vt:lpstr>Learn more!</vt:lpstr>
      <vt:lpstr>Learn more!</vt:lpstr>
      <vt:lpstr>Today’s Session Handouts</vt:lpstr>
      <vt:lpstr>More Book Lists!</vt:lpstr>
      <vt:lpstr>PowerPoint Presentation</vt:lpstr>
      <vt:lpstr>Let’s reflect.</vt:lpstr>
      <vt:lpstr>Mississippi Thrive!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Implicit Bias in Early Childhood  [Presenter Names]</dc:title>
  <dc:creator>Long, Lisa</dc:creator>
  <cp:lastModifiedBy>Bell, Laure</cp:lastModifiedBy>
  <cp:revision>177</cp:revision>
  <dcterms:created xsi:type="dcterms:W3CDTF">2021-03-05T18:41:44Z</dcterms:created>
  <dcterms:modified xsi:type="dcterms:W3CDTF">2021-11-09T18:46:00Z</dcterms:modified>
</cp:coreProperties>
</file>